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 id="2147483696" r:id="rId4"/>
    <p:sldMasterId id="2147483708" r:id="rId5"/>
    <p:sldMasterId id="2147483720" r:id="rId6"/>
  </p:sldMasterIdLst>
  <p:notesMasterIdLst>
    <p:notesMasterId r:id="rId82"/>
  </p:notesMasterIdLst>
  <p:sldIdLst>
    <p:sldId id="256" r:id="rId7"/>
    <p:sldId id="257" r:id="rId8"/>
    <p:sldId id="258" r:id="rId9"/>
    <p:sldId id="259" r:id="rId10"/>
    <p:sldId id="271" r:id="rId11"/>
    <p:sldId id="272" r:id="rId12"/>
    <p:sldId id="273" r:id="rId13"/>
    <p:sldId id="274" r:id="rId14"/>
    <p:sldId id="275" r:id="rId15"/>
    <p:sldId id="276" r:id="rId16"/>
    <p:sldId id="277" r:id="rId17"/>
    <p:sldId id="278" r:id="rId18"/>
    <p:sldId id="264" r:id="rId19"/>
    <p:sldId id="266" r:id="rId20"/>
    <p:sldId id="287" r:id="rId21"/>
    <p:sldId id="297" r:id="rId22"/>
    <p:sldId id="298" r:id="rId23"/>
    <p:sldId id="268" r:id="rId24"/>
    <p:sldId id="269" r:id="rId25"/>
    <p:sldId id="280" r:id="rId26"/>
    <p:sldId id="279" r:id="rId27"/>
    <p:sldId id="281" r:id="rId28"/>
    <p:sldId id="282" r:id="rId29"/>
    <p:sldId id="283" r:id="rId30"/>
    <p:sldId id="284" r:id="rId31"/>
    <p:sldId id="285" r:id="rId32"/>
    <p:sldId id="286" r:id="rId33"/>
    <p:sldId id="292" r:id="rId34"/>
    <p:sldId id="293" r:id="rId35"/>
    <p:sldId id="290" r:id="rId36"/>
    <p:sldId id="291" r:id="rId37"/>
    <p:sldId id="296" r:id="rId38"/>
    <p:sldId id="294"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23" r:id="rId54"/>
    <p:sldId id="314" r:id="rId55"/>
    <p:sldId id="315" r:id="rId56"/>
    <p:sldId id="316" r:id="rId57"/>
    <p:sldId id="317" r:id="rId58"/>
    <p:sldId id="320" r:id="rId59"/>
    <p:sldId id="336" r:id="rId60"/>
    <p:sldId id="337" r:id="rId61"/>
    <p:sldId id="321" r:id="rId62"/>
    <p:sldId id="338" r:id="rId63"/>
    <p:sldId id="339" r:id="rId64"/>
    <p:sldId id="342" r:id="rId65"/>
    <p:sldId id="341" r:id="rId66"/>
    <p:sldId id="340" r:id="rId67"/>
    <p:sldId id="330" r:id="rId68"/>
    <p:sldId id="331" r:id="rId69"/>
    <p:sldId id="332" r:id="rId70"/>
    <p:sldId id="333" r:id="rId71"/>
    <p:sldId id="334" r:id="rId72"/>
    <p:sldId id="335" r:id="rId73"/>
    <p:sldId id="343" r:id="rId74"/>
    <p:sldId id="344" r:id="rId75"/>
    <p:sldId id="324" r:id="rId76"/>
    <p:sldId id="326" r:id="rId77"/>
    <p:sldId id="325" r:id="rId78"/>
    <p:sldId id="327" r:id="rId79"/>
    <p:sldId id="328" r:id="rId80"/>
    <p:sldId id="329" r:id="rId8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66" d="100"/>
          <a:sy n="66" d="100"/>
        </p:scale>
        <p:origin x="-149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notesMaster" Target="notesMasters/notesMaster1.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E205F-7725-E84F-AD2C-95D436422DB0}" type="datetimeFigureOut">
              <a:rPr kumimoji="1" lang="zh-CN" altLang="en-US" smtClean="0"/>
              <a:t>2018/9/14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D8B6F-4E1B-D340-86FF-C8171181DAD2}" type="slidenum">
              <a:rPr kumimoji="1" lang="zh-CN" altLang="en-US" smtClean="0"/>
              <a:t>‹#›</a:t>
            </a:fld>
            <a:endParaRPr kumimoji="1" lang="zh-CN" altLang="en-US"/>
          </a:p>
        </p:txBody>
      </p:sp>
    </p:spTree>
    <p:extLst>
      <p:ext uri="{BB962C8B-B14F-4D97-AF65-F5344CB8AC3E}">
        <p14:creationId xmlns:p14="http://schemas.microsoft.com/office/powerpoint/2010/main" val="91828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Resize="1"/>
          </p:cNvSpPr>
          <p:nvPr>
            <p:ph type="sldImg"/>
          </p:nvPr>
        </p:nvSpPr>
        <p:spPr>
          <a:xfrm>
            <a:off x="1143000" y="695325"/>
            <a:ext cx="4570413" cy="3427413"/>
          </a:xfrm>
          <a:solidFill>
            <a:srgbClr val="729FCF"/>
          </a:solidFill>
          <a:ln w="25400">
            <a:solidFill>
              <a:srgbClr val="3465A4"/>
            </a:solidFill>
            <a:prstDash val="solid"/>
          </a:ln>
        </p:spPr>
      </p:sp>
      <p:sp>
        <p:nvSpPr>
          <p:cNvPr id="3" name="备注占位符 2"/>
          <p:cNvSpPr txBox="1">
            <a:spLocks noGrp="1"/>
          </p:cNvSpPr>
          <p:nvPr>
            <p:ph type="body" sz="quarter" idx="1"/>
          </p:nvPr>
        </p:nvSpPr>
        <p:spPr/>
        <p:txBody>
          <a:bodyPr/>
          <a:lstStyle/>
          <a:p>
            <a:endParaRPr lang="en-US" altLang="zh-CN"/>
          </a:p>
        </p:txBody>
      </p:sp>
    </p:spTree>
    <p:extLst>
      <p:ext uri="{BB962C8B-B14F-4D97-AF65-F5344CB8AC3E}">
        <p14:creationId xmlns:p14="http://schemas.microsoft.com/office/powerpoint/2010/main" val="12347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4D8B6F-4E1B-D340-86FF-C8171181DAD2}" type="slidenum">
              <a:rPr kumimoji="1" lang="zh-CN" altLang="en-US" smtClean="0"/>
              <a:t>17</a:t>
            </a:fld>
            <a:endParaRPr kumimoji="1" lang="zh-CN" altLang="en-US"/>
          </a:p>
        </p:txBody>
      </p:sp>
    </p:spTree>
    <p:extLst>
      <p:ext uri="{BB962C8B-B14F-4D97-AF65-F5344CB8AC3E}">
        <p14:creationId xmlns:p14="http://schemas.microsoft.com/office/powerpoint/2010/main" val="127348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noResize="1"/>
          </p:cNvSpPr>
          <p:nvPr>
            <p:ph type="sldImg"/>
          </p:nvPr>
        </p:nvSpPr>
        <p:spPr>
          <a:xfrm>
            <a:off x="1143000" y="695325"/>
            <a:ext cx="4570413" cy="3427413"/>
          </a:xfrm>
          <a:solidFill>
            <a:srgbClr val="729FCF"/>
          </a:solidFill>
          <a:ln w="25400">
            <a:solidFill>
              <a:srgbClr val="3465A4"/>
            </a:solidFill>
            <a:prstDash val="solid"/>
          </a:ln>
        </p:spPr>
      </p:sp>
      <p:sp>
        <p:nvSpPr>
          <p:cNvPr id="3" name="备注占位符 2"/>
          <p:cNvSpPr txBox="1">
            <a:spLocks noGrp="1"/>
          </p:cNvSpPr>
          <p:nvPr>
            <p:ph type="body" sz="quarter" idx="1"/>
          </p:nvPr>
        </p:nvSpPr>
        <p:spPr/>
        <p:txBody>
          <a:bodyPr/>
          <a:lstStyle/>
          <a:p>
            <a:endParaRPr lang="en-US" altLang="zh-CN"/>
          </a:p>
        </p:txBody>
      </p:sp>
    </p:spTree>
    <p:extLst>
      <p:ext uri="{BB962C8B-B14F-4D97-AF65-F5344CB8AC3E}">
        <p14:creationId xmlns:p14="http://schemas.microsoft.com/office/powerpoint/2010/main" val="12347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1BEAF0-55E3-44E4-B718-1E414D45349D}" type="datetime10">
              <a:rPr kumimoji="1" lang="zh-CN" altLang="en-US" smtClean="0"/>
              <a:t>05:56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828605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FA48B0A7-C222-45F2-9A6D-2EB700B8584E}" type="datetime10">
              <a:rPr kumimoji="1" lang="zh-CN" altLang="en-US" smtClean="0"/>
              <a:t>05:56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956335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A0F50327-3C8B-4237-A04C-A26AC30A1CF8}" type="datetime10">
              <a:rPr kumimoji="1" lang="zh-CN" altLang="en-US" smtClean="0"/>
              <a:t>05:56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352915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4CE5950-3A1D-4E0A-BBAC-5A17A2D46739}"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770733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0B4D3D96-0662-47C0-A102-08EDEF934796}"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030276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C2925AC4-B228-4F96-A9D8-3663B3DF2F31}"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287508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0E7B6629-49CF-45C3-89F8-32FE631B5A43}"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059427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AD924E11-35A1-4377-85B8-7444465EE3E5}"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063578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1E040AD-0BED-4DFB-BF15-9D7D47BB65E1}"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0311336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49C57F-5E87-41CD-8417-63BA060D6010}"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592268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F22EECB2-93E1-4148-B5FE-EE8AC4CEB5D6}"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338266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791BF156-C26B-48F5-A9AE-5DE5853DB742}" type="datetime10">
              <a:rPr kumimoji="1" lang="zh-CN" altLang="en-US" smtClean="0"/>
              <a:t>05:56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1411062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13E70132-4BB6-436E-ACC0-2BD44CC5442D}"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228524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0609F2CC-A8A4-486B-B30F-FCE53EEB322D}"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7576153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186025D-046F-469B-B2C6-CC55D633190A}"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556692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1E65711-C3EA-48E6-8445-F8589297E224}"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666531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7A881DBD-AA94-4C73-9F47-121B4E5374D5}"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800370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6B00B6C1-04A0-4B79-8806-0F0FFA167452}"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737291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3E579C32-4DA0-4B80-963F-938E5817E3E7}"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811388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979CC8E3-E532-4199-AF6B-AC4FD702B208}"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8457178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2E0DCBD-0EAF-4508-8306-D2A99184FB99}"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075583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192E3-8714-44F8-AB32-36AB0A53C88D}"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72591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25707281-E2EC-4D3E-9229-A7C65905E781}" type="datetime10">
              <a:rPr kumimoji="1" lang="zh-CN" altLang="en-US" smtClean="0"/>
              <a:t>05:56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24421074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02C7757-BC8A-4531-BF2B-F62E4ABFEB0E}"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1404573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9F8085C2-DFCF-45B6-A1EF-35F86EAF5DA2}"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900381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5A75C16E-4E02-47F3-B323-35A95679C35C}"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4720955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270F0D56-2DAD-49C2-BD88-00F9CBA59E1E}"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519870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29984"/>
            <a:ext cx="7773120" cy="1470394"/>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2321" y="3885528"/>
            <a:ext cx="6400800" cy="1752664"/>
          </a:xfrm>
        </p:spPr>
        <p:txBody>
          <a:bodyPr/>
          <a:lstStyle>
            <a:lvl1pPr marL="0" indent="0" algn="ctr">
              <a:buNone/>
              <a:defRPr>
                <a:solidFill>
                  <a:schemeClr val="tx1">
                    <a:tint val="75000"/>
                  </a:schemeClr>
                </a:solidFill>
              </a:defRPr>
            </a:lvl1pPr>
            <a:lvl2pPr marL="414554" indent="0" algn="ctr">
              <a:buNone/>
              <a:defRPr>
                <a:solidFill>
                  <a:schemeClr val="tx1">
                    <a:tint val="75000"/>
                  </a:schemeClr>
                </a:solidFill>
              </a:defRPr>
            </a:lvl2pPr>
            <a:lvl3pPr marL="829108" indent="0" algn="ctr">
              <a:buNone/>
              <a:defRPr>
                <a:solidFill>
                  <a:schemeClr val="tx1">
                    <a:tint val="75000"/>
                  </a:schemeClr>
                </a:solidFill>
              </a:defRPr>
            </a:lvl3pPr>
            <a:lvl4pPr marL="1243662" indent="0" algn="ctr">
              <a:buNone/>
              <a:defRPr>
                <a:solidFill>
                  <a:schemeClr val="tx1">
                    <a:tint val="75000"/>
                  </a:schemeClr>
                </a:solidFill>
              </a:defRPr>
            </a:lvl4pPr>
            <a:lvl5pPr marL="1658216" indent="0" algn="ctr">
              <a:buNone/>
              <a:defRPr>
                <a:solidFill>
                  <a:schemeClr val="tx1">
                    <a:tint val="75000"/>
                  </a:schemeClr>
                </a:solidFill>
              </a:defRPr>
            </a:lvl5pPr>
            <a:lvl6pPr marL="2072771" indent="0" algn="ctr">
              <a:buNone/>
              <a:defRPr>
                <a:solidFill>
                  <a:schemeClr val="tx1">
                    <a:tint val="75000"/>
                  </a:schemeClr>
                </a:solidFill>
              </a:defRPr>
            </a:lvl6pPr>
            <a:lvl7pPr marL="2487325" indent="0" algn="ctr">
              <a:buNone/>
              <a:defRPr>
                <a:solidFill>
                  <a:schemeClr val="tx1">
                    <a:tint val="75000"/>
                  </a:schemeClr>
                </a:solidFill>
              </a:defRPr>
            </a:lvl7pPr>
            <a:lvl8pPr marL="2901879" indent="0" algn="ctr">
              <a:buNone/>
              <a:defRPr>
                <a:solidFill>
                  <a:schemeClr val="tx1">
                    <a:tint val="75000"/>
                  </a:schemeClr>
                </a:solidFill>
              </a:defRPr>
            </a:lvl8pPr>
            <a:lvl9pPr marL="3316433"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a:solidFill>
                <a:prstClr val="black"/>
              </a:solidFill>
            </a:endParaRPr>
          </a:p>
        </p:txBody>
      </p:sp>
      <p:sp>
        <p:nvSpPr>
          <p:cNvPr id="5" name="页脚占位符 4"/>
          <p:cNvSpPr>
            <a:spLocks noGrp="1"/>
          </p:cNvSpPr>
          <p:nvPr>
            <p:ph type="ftr" sz="quarter" idx="11"/>
          </p:nvPr>
        </p:nvSpPr>
        <p:spPr/>
        <p:txBody>
          <a:bodyPr/>
          <a:lstStyle/>
          <a:p>
            <a:endParaRPr>
              <a:solidFill>
                <a:prstClr val="black"/>
              </a:solidFill>
            </a:endParaRPr>
          </a:p>
        </p:txBody>
      </p:sp>
      <p:sp>
        <p:nvSpPr>
          <p:cNvPr id="6" name="灯片编号占位符 5"/>
          <p:cNvSpPr>
            <a:spLocks noGrp="1"/>
          </p:cNvSpPr>
          <p:nvPr>
            <p:ph type="sldNum" sz="quarter" idx="12"/>
          </p:nvPr>
        </p:nvSpPr>
        <p:spPr/>
        <p:txBody>
          <a:bodyPr/>
          <a:lstStyle/>
          <a:p>
            <a:fld id="{38C6D905-BF99-43A4-8AD8-13877B1B7888}"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566338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a:solidFill>
                <a:prstClr val="black"/>
              </a:solidFill>
            </a:endParaRPr>
          </a:p>
        </p:txBody>
      </p:sp>
      <p:sp>
        <p:nvSpPr>
          <p:cNvPr id="5" name="页脚占位符 4"/>
          <p:cNvSpPr>
            <a:spLocks noGrp="1"/>
          </p:cNvSpPr>
          <p:nvPr>
            <p:ph type="ftr" sz="quarter" idx="11"/>
          </p:nvPr>
        </p:nvSpPr>
        <p:spPr/>
        <p:txBody>
          <a:bodyPr/>
          <a:lstStyle/>
          <a:p>
            <a:endParaRPr>
              <a:solidFill>
                <a:prstClr val="black"/>
              </a:solidFill>
            </a:endParaRPr>
          </a:p>
        </p:txBody>
      </p:sp>
      <p:sp>
        <p:nvSpPr>
          <p:cNvPr id="6" name="灯片编号占位符 5"/>
          <p:cNvSpPr>
            <a:spLocks noGrp="1"/>
          </p:cNvSpPr>
          <p:nvPr>
            <p:ph type="sldNum" sz="quarter" idx="12"/>
          </p:nvPr>
        </p:nvSpPr>
        <p:spPr/>
        <p:txBody>
          <a:bodyPr/>
          <a:lstStyle/>
          <a:p>
            <a:fld id="{4BAE89FD-54D1-4146-B52E-55FA19F1DDCD}"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020213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867"/>
            <a:ext cx="7771680" cy="1362383"/>
          </a:xfrm>
        </p:spPr>
        <p:txBody>
          <a:bodyPr anchor="t"/>
          <a:lstStyle>
            <a:lvl1pPr algn="l">
              <a:defRPr sz="36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880" y="2906225"/>
            <a:ext cx="7771680" cy="1500638"/>
          </a:xfrm>
        </p:spPr>
        <p:txBody>
          <a:bodyPr anchor="b"/>
          <a:lstStyle>
            <a:lvl1pPr marL="0" indent="0">
              <a:buNone/>
              <a:defRPr sz="1800">
                <a:solidFill>
                  <a:schemeClr val="tx1">
                    <a:tint val="75000"/>
                  </a:schemeClr>
                </a:solidFill>
              </a:defRPr>
            </a:lvl1pPr>
            <a:lvl2pPr marL="414554" indent="0">
              <a:buNone/>
              <a:defRPr sz="1600">
                <a:solidFill>
                  <a:schemeClr val="tx1">
                    <a:tint val="75000"/>
                  </a:schemeClr>
                </a:solidFill>
              </a:defRPr>
            </a:lvl2pPr>
            <a:lvl3pPr marL="829108" indent="0">
              <a:buNone/>
              <a:defRPr sz="1500">
                <a:solidFill>
                  <a:schemeClr val="tx1">
                    <a:tint val="75000"/>
                  </a:schemeClr>
                </a:solidFill>
              </a:defRPr>
            </a:lvl3pPr>
            <a:lvl4pPr marL="1243662" indent="0">
              <a:buNone/>
              <a:defRPr sz="1300">
                <a:solidFill>
                  <a:schemeClr val="tx1">
                    <a:tint val="75000"/>
                  </a:schemeClr>
                </a:solidFill>
              </a:defRPr>
            </a:lvl4pPr>
            <a:lvl5pPr marL="1658216" indent="0">
              <a:buNone/>
              <a:defRPr sz="1300">
                <a:solidFill>
                  <a:schemeClr val="tx1">
                    <a:tint val="75000"/>
                  </a:schemeClr>
                </a:solidFill>
              </a:defRPr>
            </a:lvl5pPr>
            <a:lvl6pPr marL="2072771" indent="0">
              <a:buNone/>
              <a:defRPr sz="1300">
                <a:solidFill>
                  <a:schemeClr val="tx1">
                    <a:tint val="75000"/>
                  </a:schemeClr>
                </a:solidFill>
              </a:defRPr>
            </a:lvl6pPr>
            <a:lvl7pPr marL="2487325" indent="0">
              <a:buNone/>
              <a:defRPr sz="1300">
                <a:solidFill>
                  <a:schemeClr val="tx1">
                    <a:tint val="75000"/>
                  </a:schemeClr>
                </a:solidFill>
              </a:defRPr>
            </a:lvl7pPr>
            <a:lvl8pPr marL="2901879" indent="0">
              <a:buNone/>
              <a:defRPr sz="1300">
                <a:solidFill>
                  <a:schemeClr val="tx1">
                    <a:tint val="75000"/>
                  </a:schemeClr>
                </a:solidFill>
              </a:defRPr>
            </a:lvl8pPr>
            <a:lvl9pPr marL="3316433" indent="0">
              <a:buNone/>
              <a:defRPr sz="13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a:solidFill>
                <a:prstClr val="black"/>
              </a:solidFill>
            </a:endParaRPr>
          </a:p>
        </p:txBody>
      </p:sp>
      <p:sp>
        <p:nvSpPr>
          <p:cNvPr id="5" name="页脚占位符 4"/>
          <p:cNvSpPr>
            <a:spLocks noGrp="1"/>
          </p:cNvSpPr>
          <p:nvPr>
            <p:ph type="ftr" sz="quarter" idx="11"/>
          </p:nvPr>
        </p:nvSpPr>
        <p:spPr/>
        <p:txBody>
          <a:bodyPr/>
          <a:lstStyle/>
          <a:p>
            <a:endParaRPr>
              <a:solidFill>
                <a:prstClr val="black"/>
              </a:solidFill>
            </a:endParaRPr>
          </a:p>
        </p:txBody>
      </p:sp>
      <p:sp>
        <p:nvSpPr>
          <p:cNvPr id="6" name="灯片编号占位符 5"/>
          <p:cNvSpPr>
            <a:spLocks noGrp="1"/>
          </p:cNvSpPr>
          <p:nvPr>
            <p:ph type="sldNum" sz="quarter" idx="12"/>
          </p:nvPr>
        </p:nvSpPr>
        <p:spPr/>
        <p:txBody>
          <a:bodyPr/>
          <a:lstStyle/>
          <a:p>
            <a:fld id="{C6C35EC4-897B-459A-A8FB-E328F15C03D6}"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933255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6481" y="1604331"/>
            <a:ext cx="4044960" cy="3977698"/>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39680" y="1604331"/>
            <a:ext cx="4046400" cy="3977698"/>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a:solidFill>
                <a:prstClr val="black"/>
              </a:solidFill>
            </a:endParaRPr>
          </a:p>
        </p:txBody>
      </p:sp>
      <p:sp>
        <p:nvSpPr>
          <p:cNvPr id="6" name="页脚占位符 5"/>
          <p:cNvSpPr>
            <a:spLocks noGrp="1"/>
          </p:cNvSpPr>
          <p:nvPr>
            <p:ph type="ftr" sz="quarter" idx="11"/>
          </p:nvPr>
        </p:nvSpPr>
        <p:spPr/>
        <p:txBody>
          <a:bodyPr/>
          <a:lstStyle/>
          <a:p>
            <a:endParaRPr>
              <a:solidFill>
                <a:prstClr val="black"/>
              </a:solidFill>
            </a:endParaRPr>
          </a:p>
        </p:txBody>
      </p:sp>
      <p:sp>
        <p:nvSpPr>
          <p:cNvPr id="7" name="灯片编号占位符 6"/>
          <p:cNvSpPr>
            <a:spLocks noGrp="1"/>
          </p:cNvSpPr>
          <p:nvPr>
            <p:ph type="sldNum" sz="quarter" idx="12"/>
          </p:nvPr>
        </p:nvSpPr>
        <p:spPr/>
        <p:txBody>
          <a:bodyPr/>
          <a:lstStyle/>
          <a:p>
            <a:fld id="{5A093BA9-20A7-495B-8F92-F78401937AE2}"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364418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2" y="275074"/>
            <a:ext cx="8229600" cy="1142039"/>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920" y="1535201"/>
            <a:ext cx="4039200" cy="639427"/>
          </a:xfrm>
        </p:spPr>
        <p:txBody>
          <a:bodyPr anchor="b"/>
          <a:lstStyle>
            <a:lvl1pPr marL="0" indent="0">
              <a:buNone/>
              <a:defRPr sz="2200" b="1"/>
            </a:lvl1pPr>
            <a:lvl2pPr marL="414554" indent="0">
              <a:buNone/>
              <a:defRPr sz="1800" b="1"/>
            </a:lvl2pPr>
            <a:lvl3pPr marL="829108" indent="0">
              <a:buNone/>
              <a:defRPr sz="1600" b="1"/>
            </a:lvl3pPr>
            <a:lvl4pPr marL="1243662" indent="0">
              <a:buNone/>
              <a:defRPr sz="1500" b="1"/>
            </a:lvl4pPr>
            <a:lvl5pPr marL="1658216" indent="0">
              <a:buNone/>
              <a:defRPr sz="1500" b="1"/>
            </a:lvl5pPr>
            <a:lvl6pPr marL="2072771" indent="0">
              <a:buNone/>
              <a:defRPr sz="1500" b="1"/>
            </a:lvl6pPr>
            <a:lvl7pPr marL="2487325" indent="0">
              <a:buNone/>
              <a:defRPr sz="1500" b="1"/>
            </a:lvl7pPr>
            <a:lvl8pPr marL="2901879" indent="0">
              <a:buNone/>
              <a:defRPr sz="1500" b="1"/>
            </a:lvl8pPr>
            <a:lvl9pPr marL="3316433"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457920" y="2174628"/>
            <a:ext cx="403920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442" y="1535201"/>
            <a:ext cx="4042080" cy="639427"/>
          </a:xfrm>
        </p:spPr>
        <p:txBody>
          <a:bodyPr anchor="b"/>
          <a:lstStyle>
            <a:lvl1pPr marL="0" indent="0">
              <a:buNone/>
              <a:defRPr sz="2200" b="1"/>
            </a:lvl1pPr>
            <a:lvl2pPr marL="414554" indent="0">
              <a:buNone/>
              <a:defRPr sz="1800" b="1"/>
            </a:lvl2pPr>
            <a:lvl3pPr marL="829108" indent="0">
              <a:buNone/>
              <a:defRPr sz="1600" b="1"/>
            </a:lvl3pPr>
            <a:lvl4pPr marL="1243662" indent="0">
              <a:buNone/>
              <a:defRPr sz="1500" b="1"/>
            </a:lvl4pPr>
            <a:lvl5pPr marL="1658216" indent="0">
              <a:buNone/>
              <a:defRPr sz="1500" b="1"/>
            </a:lvl5pPr>
            <a:lvl6pPr marL="2072771" indent="0">
              <a:buNone/>
              <a:defRPr sz="1500" b="1"/>
            </a:lvl6pPr>
            <a:lvl7pPr marL="2487325" indent="0">
              <a:buNone/>
              <a:defRPr sz="1500" b="1"/>
            </a:lvl7pPr>
            <a:lvl8pPr marL="2901879" indent="0">
              <a:buNone/>
              <a:defRPr sz="1500" b="1"/>
            </a:lvl8pPr>
            <a:lvl9pPr marL="3316433"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4645442" y="2174628"/>
            <a:ext cx="404208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a:solidFill>
                <a:prstClr val="black"/>
              </a:solidFill>
            </a:endParaRPr>
          </a:p>
        </p:txBody>
      </p:sp>
      <p:sp>
        <p:nvSpPr>
          <p:cNvPr id="8" name="页脚占位符 7"/>
          <p:cNvSpPr>
            <a:spLocks noGrp="1"/>
          </p:cNvSpPr>
          <p:nvPr>
            <p:ph type="ftr" sz="quarter" idx="11"/>
          </p:nvPr>
        </p:nvSpPr>
        <p:spPr/>
        <p:txBody>
          <a:bodyPr/>
          <a:lstStyle/>
          <a:p>
            <a:endParaRPr>
              <a:solidFill>
                <a:prstClr val="black"/>
              </a:solidFill>
            </a:endParaRPr>
          </a:p>
        </p:txBody>
      </p:sp>
      <p:sp>
        <p:nvSpPr>
          <p:cNvPr id="9" name="灯片编号占位符 8"/>
          <p:cNvSpPr>
            <a:spLocks noGrp="1"/>
          </p:cNvSpPr>
          <p:nvPr>
            <p:ph type="sldNum" sz="quarter" idx="12"/>
          </p:nvPr>
        </p:nvSpPr>
        <p:spPr/>
        <p:txBody>
          <a:bodyPr/>
          <a:lstStyle/>
          <a:p>
            <a:fld id="{A813081E-7741-4300-ADBE-2302642EE957}"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3049186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a:solidFill>
                <a:prstClr val="black"/>
              </a:solidFill>
            </a:endParaRPr>
          </a:p>
        </p:txBody>
      </p:sp>
      <p:sp>
        <p:nvSpPr>
          <p:cNvPr id="4" name="页脚占位符 3"/>
          <p:cNvSpPr>
            <a:spLocks noGrp="1"/>
          </p:cNvSpPr>
          <p:nvPr>
            <p:ph type="ftr" sz="quarter" idx="11"/>
          </p:nvPr>
        </p:nvSpPr>
        <p:spPr/>
        <p:txBody>
          <a:bodyPr/>
          <a:lstStyle/>
          <a:p>
            <a:endParaRPr>
              <a:solidFill>
                <a:prstClr val="black"/>
              </a:solidFill>
            </a:endParaRPr>
          </a:p>
        </p:txBody>
      </p:sp>
      <p:sp>
        <p:nvSpPr>
          <p:cNvPr id="5" name="灯片编号占位符 4"/>
          <p:cNvSpPr>
            <a:spLocks noGrp="1"/>
          </p:cNvSpPr>
          <p:nvPr>
            <p:ph type="sldNum" sz="quarter" idx="12"/>
          </p:nvPr>
        </p:nvSpPr>
        <p:spPr/>
        <p:txBody>
          <a:bodyPr/>
          <a:lstStyle/>
          <a:p>
            <a:fld id="{45931646-9117-4997-9896-111727E915C0}"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18463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FAF38065-AEA0-4784-84BE-F1BFD014CC1C}" type="datetime10">
              <a:rPr kumimoji="1" lang="zh-CN" altLang="en-US" smtClean="0"/>
              <a:t>05:56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19402297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a:solidFill>
                <a:prstClr val="black"/>
              </a:solidFill>
            </a:endParaRPr>
          </a:p>
        </p:txBody>
      </p:sp>
      <p:sp>
        <p:nvSpPr>
          <p:cNvPr id="3" name="页脚占位符 2"/>
          <p:cNvSpPr>
            <a:spLocks noGrp="1"/>
          </p:cNvSpPr>
          <p:nvPr>
            <p:ph type="ftr" sz="quarter" idx="11"/>
          </p:nvPr>
        </p:nvSpPr>
        <p:spPr/>
        <p:txBody>
          <a:bodyPr/>
          <a:lstStyle/>
          <a:p>
            <a:endParaRPr>
              <a:solidFill>
                <a:prstClr val="black"/>
              </a:solidFill>
            </a:endParaRPr>
          </a:p>
        </p:txBody>
      </p:sp>
      <p:sp>
        <p:nvSpPr>
          <p:cNvPr id="4" name="灯片编号占位符 3"/>
          <p:cNvSpPr>
            <a:spLocks noGrp="1"/>
          </p:cNvSpPr>
          <p:nvPr>
            <p:ph type="sldNum" sz="quarter" idx="12"/>
          </p:nvPr>
        </p:nvSpPr>
        <p:spPr/>
        <p:txBody>
          <a:bodyPr/>
          <a:lstStyle/>
          <a:p>
            <a:fld id="{DEED1FE7-2E81-4EEF-9791-06573AC120CA}"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628028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629"/>
            <a:ext cx="3008160" cy="1160762"/>
          </a:xfrm>
        </p:spPr>
        <p:txBody>
          <a:bodyPr anchor="b"/>
          <a:lstStyle>
            <a:lvl1pPr algn="l">
              <a:defRPr sz="18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525" y="273633"/>
            <a:ext cx="5112000" cy="5852774"/>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920" y="1434395"/>
            <a:ext cx="3008160" cy="4692013"/>
          </a:xfrm>
        </p:spPr>
        <p:txBody>
          <a:bodyPr/>
          <a:lstStyle>
            <a:lvl1pPr marL="0" indent="0">
              <a:buNone/>
              <a:defRPr sz="1300"/>
            </a:lvl1pPr>
            <a:lvl2pPr marL="414554" indent="0">
              <a:buNone/>
              <a:defRPr sz="1100"/>
            </a:lvl2pPr>
            <a:lvl3pPr marL="829108" indent="0">
              <a:buNone/>
              <a:defRPr sz="900"/>
            </a:lvl3pPr>
            <a:lvl4pPr marL="1243662" indent="0">
              <a:buNone/>
              <a:defRPr sz="800"/>
            </a:lvl4pPr>
            <a:lvl5pPr marL="1658216" indent="0">
              <a:buNone/>
              <a:defRPr sz="800"/>
            </a:lvl5pPr>
            <a:lvl6pPr marL="2072771" indent="0">
              <a:buNone/>
              <a:defRPr sz="800"/>
            </a:lvl6pPr>
            <a:lvl7pPr marL="2487325" indent="0">
              <a:buNone/>
              <a:defRPr sz="800"/>
            </a:lvl7pPr>
            <a:lvl8pPr marL="2901879" indent="0">
              <a:buNone/>
              <a:defRPr sz="800"/>
            </a:lvl8pPr>
            <a:lvl9pPr marL="3316433"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a:solidFill>
                <a:prstClr val="black"/>
              </a:solidFill>
            </a:endParaRPr>
          </a:p>
        </p:txBody>
      </p:sp>
      <p:sp>
        <p:nvSpPr>
          <p:cNvPr id="6" name="页脚占位符 5"/>
          <p:cNvSpPr>
            <a:spLocks noGrp="1"/>
          </p:cNvSpPr>
          <p:nvPr>
            <p:ph type="ftr" sz="quarter" idx="11"/>
          </p:nvPr>
        </p:nvSpPr>
        <p:spPr/>
        <p:txBody>
          <a:bodyPr/>
          <a:lstStyle/>
          <a:p>
            <a:endParaRPr>
              <a:solidFill>
                <a:prstClr val="black"/>
              </a:solidFill>
            </a:endParaRPr>
          </a:p>
        </p:txBody>
      </p:sp>
      <p:sp>
        <p:nvSpPr>
          <p:cNvPr id="7" name="灯片编号占位符 6"/>
          <p:cNvSpPr>
            <a:spLocks noGrp="1"/>
          </p:cNvSpPr>
          <p:nvPr>
            <p:ph type="sldNum" sz="quarter" idx="12"/>
          </p:nvPr>
        </p:nvSpPr>
        <p:spPr/>
        <p:txBody>
          <a:bodyPr/>
          <a:lstStyle/>
          <a:p>
            <a:fld id="{4364A494-E816-4708-8035-AC81F6B06C53}"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1119618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5" y="4800026"/>
            <a:ext cx="5486400" cy="567420"/>
          </a:xfrm>
        </p:spPr>
        <p:txBody>
          <a:bodyPr anchor="b"/>
          <a:lstStyle>
            <a:lvl1pPr algn="l">
              <a:defRPr sz="18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805" y="612065"/>
            <a:ext cx="5486400" cy="4115952"/>
          </a:xfrm>
        </p:spPr>
        <p:txBody>
          <a:bodyPr/>
          <a:lstStyle>
            <a:lvl1pPr marL="0" indent="0">
              <a:buNone/>
              <a:defRPr sz="2900"/>
            </a:lvl1pPr>
            <a:lvl2pPr marL="414554" indent="0">
              <a:buNone/>
              <a:defRPr sz="2500"/>
            </a:lvl2pPr>
            <a:lvl3pPr marL="829108" indent="0">
              <a:buNone/>
              <a:defRPr sz="2200"/>
            </a:lvl3pPr>
            <a:lvl4pPr marL="1243662" indent="0">
              <a:buNone/>
              <a:defRPr sz="1800"/>
            </a:lvl4pPr>
            <a:lvl5pPr marL="1658216" indent="0">
              <a:buNone/>
              <a:defRPr sz="1800"/>
            </a:lvl5pPr>
            <a:lvl6pPr marL="2072771" indent="0">
              <a:buNone/>
              <a:defRPr sz="1800"/>
            </a:lvl6pPr>
            <a:lvl7pPr marL="2487325" indent="0">
              <a:buNone/>
              <a:defRPr sz="1800"/>
            </a:lvl7pPr>
            <a:lvl8pPr marL="2901879" indent="0">
              <a:buNone/>
              <a:defRPr sz="1800"/>
            </a:lvl8pPr>
            <a:lvl9pPr marL="3316433" indent="0">
              <a:buNone/>
              <a:defRPr sz="1800"/>
            </a:lvl9pPr>
          </a:lstStyle>
          <a:p>
            <a:endParaRPr lang="zh-CN" altLang="en-US"/>
          </a:p>
        </p:txBody>
      </p:sp>
      <p:sp>
        <p:nvSpPr>
          <p:cNvPr id="4" name="文本占位符 3"/>
          <p:cNvSpPr>
            <a:spLocks noGrp="1"/>
          </p:cNvSpPr>
          <p:nvPr>
            <p:ph type="body" sz="half" idx="2"/>
          </p:nvPr>
        </p:nvSpPr>
        <p:spPr>
          <a:xfrm>
            <a:off x="1792805" y="5367444"/>
            <a:ext cx="5486400" cy="805044"/>
          </a:xfrm>
        </p:spPr>
        <p:txBody>
          <a:bodyPr/>
          <a:lstStyle>
            <a:lvl1pPr marL="0" indent="0">
              <a:buNone/>
              <a:defRPr sz="1300"/>
            </a:lvl1pPr>
            <a:lvl2pPr marL="414554" indent="0">
              <a:buNone/>
              <a:defRPr sz="1100"/>
            </a:lvl2pPr>
            <a:lvl3pPr marL="829108" indent="0">
              <a:buNone/>
              <a:defRPr sz="900"/>
            </a:lvl3pPr>
            <a:lvl4pPr marL="1243662" indent="0">
              <a:buNone/>
              <a:defRPr sz="800"/>
            </a:lvl4pPr>
            <a:lvl5pPr marL="1658216" indent="0">
              <a:buNone/>
              <a:defRPr sz="800"/>
            </a:lvl5pPr>
            <a:lvl6pPr marL="2072771" indent="0">
              <a:buNone/>
              <a:defRPr sz="800"/>
            </a:lvl6pPr>
            <a:lvl7pPr marL="2487325" indent="0">
              <a:buNone/>
              <a:defRPr sz="800"/>
            </a:lvl7pPr>
            <a:lvl8pPr marL="2901879" indent="0">
              <a:buNone/>
              <a:defRPr sz="800"/>
            </a:lvl8pPr>
            <a:lvl9pPr marL="3316433" indent="0">
              <a:buNone/>
              <a:defRPr sz="8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a:solidFill>
                <a:prstClr val="black"/>
              </a:solidFill>
            </a:endParaRPr>
          </a:p>
        </p:txBody>
      </p:sp>
      <p:sp>
        <p:nvSpPr>
          <p:cNvPr id="6" name="页脚占位符 5"/>
          <p:cNvSpPr>
            <a:spLocks noGrp="1"/>
          </p:cNvSpPr>
          <p:nvPr>
            <p:ph type="ftr" sz="quarter" idx="11"/>
          </p:nvPr>
        </p:nvSpPr>
        <p:spPr/>
        <p:txBody>
          <a:bodyPr/>
          <a:lstStyle/>
          <a:p>
            <a:endParaRPr>
              <a:solidFill>
                <a:prstClr val="black"/>
              </a:solidFill>
            </a:endParaRPr>
          </a:p>
        </p:txBody>
      </p:sp>
      <p:sp>
        <p:nvSpPr>
          <p:cNvPr id="7" name="灯片编号占位符 6"/>
          <p:cNvSpPr>
            <a:spLocks noGrp="1"/>
          </p:cNvSpPr>
          <p:nvPr>
            <p:ph type="sldNum" sz="quarter" idx="12"/>
          </p:nvPr>
        </p:nvSpPr>
        <p:spPr/>
        <p:txBody>
          <a:bodyPr/>
          <a:lstStyle/>
          <a:p>
            <a:fld id="{A0B80EF0-B52A-4574-8688-AFCF6EF1A57F}"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791113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a:solidFill>
                <a:prstClr val="black"/>
              </a:solidFill>
            </a:endParaRPr>
          </a:p>
        </p:txBody>
      </p:sp>
      <p:sp>
        <p:nvSpPr>
          <p:cNvPr id="5" name="页脚占位符 4"/>
          <p:cNvSpPr>
            <a:spLocks noGrp="1"/>
          </p:cNvSpPr>
          <p:nvPr>
            <p:ph type="ftr" sz="quarter" idx="11"/>
          </p:nvPr>
        </p:nvSpPr>
        <p:spPr/>
        <p:txBody>
          <a:bodyPr/>
          <a:lstStyle/>
          <a:p>
            <a:endParaRPr>
              <a:solidFill>
                <a:prstClr val="black"/>
              </a:solidFill>
            </a:endParaRPr>
          </a:p>
        </p:txBody>
      </p:sp>
      <p:sp>
        <p:nvSpPr>
          <p:cNvPr id="6" name="灯片编号占位符 5"/>
          <p:cNvSpPr>
            <a:spLocks noGrp="1"/>
          </p:cNvSpPr>
          <p:nvPr>
            <p:ph type="sldNum" sz="quarter" idx="12"/>
          </p:nvPr>
        </p:nvSpPr>
        <p:spPr/>
        <p:txBody>
          <a:bodyPr/>
          <a:lstStyle/>
          <a:p>
            <a:fld id="{7B8FD8E1-399A-4531-9BA0-309CA1521F69}"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865128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760" y="273633"/>
            <a:ext cx="2056320" cy="530839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6480" y="273633"/>
            <a:ext cx="6035040" cy="530839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a:solidFill>
                <a:prstClr val="black"/>
              </a:solidFill>
            </a:endParaRPr>
          </a:p>
        </p:txBody>
      </p:sp>
      <p:sp>
        <p:nvSpPr>
          <p:cNvPr id="5" name="页脚占位符 4"/>
          <p:cNvSpPr>
            <a:spLocks noGrp="1"/>
          </p:cNvSpPr>
          <p:nvPr>
            <p:ph type="ftr" sz="quarter" idx="11"/>
          </p:nvPr>
        </p:nvSpPr>
        <p:spPr/>
        <p:txBody>
          <a:bodyPr/>
          <a:lstStyle/>
          <a:p>
            <a:endParaRPr>
              <a:solidFill>
                <a:prstClr val="black"/>
              </a:solidFill>
            </a:endParaRPr>
          </a:p>
        </p:txBody>
      </p:sp>
      <p:sp>
        <p:nvSpPr>
          <p:cNvPr id="6" name="灯片编号占位符 5"/>
          <p:cNvSpPr>
            <a:spLocks noGrp="1"/>
          </p:cNvSpPr>
          <p:nvPr>
            <p:ph type="sldNum" sz="quarter" idx="12"/>
          </p:nvPr>
        </p:nvSpPr>
        <p:spPr/>
        <p:txBody>
          <a:bodyPr/>
          <a:lstStyle/>
          <a:p>
            <a:fld id="{833E46A5-6323-4AED-A50C-BCBBC300E4DC}"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322750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29984"/>
            <a:ext cx="7773120" cy="1470394"/>
          </a:xfrm>
        </p:spPr>
        <p:txBody>
          <a:bodyPr/>
          <a:lstStyle/>
          <a:p>
            <a:r>
              <a:rPr lang="zh-CN" altLang="en-US"/>
              <a:t>单击此处编辑母版标题样式</a:t>
            </a:r>
          </a:p>
        </p:txBody>
      </p:sp>
      <p:sp>
        <p:nvSpPr>
          <p:cNvPr id="3" name="副标题 2"/>
          <p:cNvSpPr>
            <a:spLocks noGrp="1"/>
          </p:cNvSpPr>
          <p:nvPr>
            <p:ph type="subTitle" idx="1"/>
          </p:nvPr>
        </p:nvSpPr>
        <p:spPr>
          <a:xfrm>
            <a:off x="1372321" y="3885528"/>
            <a:ext cx="6400800" cy="1752664"/>
          </a:xfrm>
        </p:spPr>
        <p:txBody>
          <a:bodyPr/>
          <a:lstStyle>
            <a:lvl1pPr marL="0" indent="0" algn="ctr">
              <a:buNone/>
              <a:defRPr>
                <a:solidFill>
                  <a:schemeClr val="tx1">
                    <a:tint val="75000"/>
                  </a:schemeClr>
                </a:solidFill>
              </a:defRPr>
            </a:lvl1pPr>
            <a:lvl2pPr marL="414683" indent="0" algn="ctr">
              <a:buNone/>
              <a:defRPr>
                <a:solidFill>
                  <a:schemeClr val="tx1">
                    <a:tint val="75000"/>
                  </a:schemeClr>
                </a:solidFill>
              </a:defRPr>
            </a:lvl2pPr>
            <a:lvl3pPr marL="829366" indent="0" algn="ctr">
              <a:buNone/>
              <a:defRPr>
                <a:solidFill>
                  <a:schemeClr val="tx1">
                    <a:tint val="75000"/>
                  </a:schemeClr>
                </a:solidFill>
              </a:defRPr>
            </a:lvl3pPr>
            <a:lvl4pPr marL="1244049" indent="0" algn="ctr">
              <a:buNone/>
              <a:defRPr>
                <a:solidFill>
                  <a:schemeClr val="tx1">
                    <a:tint val="75000"/>
                  </a:schemeClr>
                </a:solidFill>
              </a:defRPr>
            </a:lvl4pPr>
            <a:lvl5pPr marL="1658732" indent="0" algn="ctr">
              <a:buNone/>
              <a:defRPr>
                <a:solidFill>
                  <a:schemeClr val="tx1">
                    <a:tint val="75000"/>
                  </a:schemeClr>
                </a:solidFill>
              </a:defRPr>
            </a:lvl5pPr>
            <a:lvl6pPr marL="2073416" indent="0" algn="ctr">
              <a:buNone/>
              <a:defRPr>
                <a:solidFill>
                  <a:schemeClr val="tx1">
                    <a:tint val="75000"/>
                  </a:schemeClr>
                </a:solidFill>
              </a:defRPr>
            </a:lvl6pPr>
            <a:lvl7pPr marL="2488099" indent="0" algn="ctr">
              <a:buNone/>
              <a:defRPr>
                <a:solidFill>
                  <a:schemeClr val="tx1">
                    <a:tint val="75000"/>
                  </a:schemeClr>
                </a:solidFill>
              </a:defRPr>
            </a:lvl7pPr>
            <a:lvl8pPr marL="2902782" indent="0" algn="ctr">
              <a:buNone/>
              <a:defRPr>
                <a:solidFill>
                  <a:schemeClr val="tx1">
                    <a:tint val="75000"/>
                  </a:schemeClr>
                </a:solidFill>
              </a:defRPr>
            </a:lvl8pPr>
            <a:lvl9pPr marL="331746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a:solidFill>
                <a:prstClr val="black"/>
              </a:solidFill>
            </a:endParaRPr>
          </a:p>
        </p:txBody>
      </p:sp>
      <p:sp>
        <p:nvSpPr>
          <p:cNvPr id="5" name="页脚占位符 4"/>
          <p:cNvSpPr>
            <a:spLocks noGrp="1"/>
          </p:cNvSpPr>
          <p:nvPr>
            <p:ph type="ftr" sz="quarter" idx="11"/>
          </p:nvPr>
        </p:nvSpPr>
        <p:spPr/>
        <p:txBody>
          <a:bodyPr/>
          <a:lstStyle/>
          <a:p>
            <a:endParaRPr>
              <a:solidFill>
                <a:prstClr val="black"/>
              </a:solidFill>
            </a:endParaRPr>
          </a:p>
        </p:txBody>
      </p:sp>
      <p:sp>
        <p:nvSpPr>
          <p:cNvPr id="6" name="灯片编号占位符 5"/>
          <p:cNvSpPr>
            <a:spLocks noGrp="1"/>
          </p:cNvSpPr>
          <p:nvPr>
            <p:ph type="sldNum" sz="quarter" idx="12"/>
          </p:nvPr>
        </p:nvSpPr>
        <p:spPr/>
        <p:txBody>
          <a:bodyPr/>
          <a:lstStyle/>
          <a:p>
            <a:fld id="{38C6D905-BF99-43A4-8AD8-13877B1B7888}"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4698336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a:solidFill>
                <a:prstClr val="black"/>
              </a:solidFill>
            </a:endParaRPr>
          </a:p>
        </p:txBody>
      </p:sp>
      <p:sp>
        <p:nvSpPr>
          <p:cNvPr id="5" name="页脚占位符 4"/>
          <p:cNvSpPr>
            <a:spLocks noGrp="1"/>
          </p:cNvSpPr>
          <p:nvPr>
            <p:ph type="ftr" sz="quarter" idx="11"/>
          </p:nvPr>
        </p:nvSpPr>
        <p:spPr/>
        <p:txBody>
          <a:bodyPr/>
          <a:lstStyle/>
          <a:p>
            <a:endParaRPr>
              <a:solidFill>
                <a:prstClr val="black"/>
              </a:solidFill>
            </a:endParaRPr>
          </a:p>
        </p:txBody>
      </p:sp>
      <p:sp>
        <p:nvSpPr>
          <p:cNvPr id="6" name="灯片编号占位符 5"/>
          <p:cNvSpPr>
            <a:spLocks noGrp="1"/>
          </p:cNvSpPr>
          <p:nvPr>
            <p:ph type="sldNum" sz="quarter" idx="12"/>
          </p:nvPr>
        </p:nvSpPr>
        <p:spPr/>
        <p:txBody>
          <a:bodyPr/>
          <a:lstStyle/>
          <a:p>
            <a:fld id="{4BAE89FD-54D1-4146-B52E-55FA19F1DDCD}"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7953436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880" y="4406864"/>
            <a:ext cx="7771680" cy="1362383"/>
          </a:xfrm>
        </p:spPr>
        <p:txBody>
          <a:bodyPr anchor="t"/>
          <a:lstStyle>
            <a:lvl1pPr algn="l">
              <a:defRPr sz="3600" b="1" cap="all"/>
            </a:lvl1pPr>
          </a:lstStyle>
          <a:p>
            <a:r>
              <a:rPr lang="zh-CN" altLang="en-US"/>
              <a:t>单击此处编辑母版标题样式</a:t>
            </a:r>
          </a:p>
        </p:txBody>
      </p:sp>
      <p:sp>
        <p:nvSpPr>
          <p:cNvPr id="3" name="文本占位符 2"/>
          <p:cNvSpPr>
            <a:spLocks noGrp="1"/>
          </p:cNvSpPr>
          <p:nvPr>
            <p:ph type="body" idx="1"/>
          </p:nvPr>
        </p:nvSpPr>
        <p:spPr>
          <a:xfrm>
            <a:off x="722880" y="2906225"/>
            <a:ext cx="7771680" cy="1500638"/>
          </a:xfrm>
        </p:spPr>
        <p:txBody>
          <a:bodyPr anchor="b"/>
          <a:lstStyle>
            <a:lvl1pPr marL="0" indent="0">
              <a:buNone/>
              <a:defRPr sz="1800">
                <a:solidFill>
                  <a:schemeClr val="tx1">
                    <a:tint val="75000"/>
                  </a:schemeClr>
                </a:solidFill>
              </a:defRPr>
            </a:lvl1pPr>
            <a:lvl2pPr marL="414683" indent="0">
              <a:buNone/>
              <a:defRPr sz="1600">
                <a:solidFill>
                  <a:schemeClr val="tx1">
                    <a:tint val="75000"/>
                  </a:schemeClr>
                </a:solidFill>
              </a:defRPr>
            </a:lvl2pPr>
            <a:lvl3pPr marL="829366" indent="0">
              <a:buNone/>
              <a:defRPr sz="1500">
                <a:solidFill>
                  <a:schemeClr val="tx1">
                    <a:tint val="75000"/>
                  </a:schemeClr>
                </a:solidFill>
              </a:defRPr>
            </a:lvl3pPr>
            <a:lvl4pPr marL="1244049" indent="0">
              <a:buNone/>
              <a:defRPr sz="1300">
                <a:solidFill>
                  <a:schemeClr val="tx1">
                    <a:tint val="75000"/>
                  </a:schemeClr>
                </a:solidFill>
              </a:defRPr>
            </a:lvl4pPr>
            <a:lvl5pPr marL="1658732" indent="0">
              <a:buNone/>
              <a:defRPr sz="1300">
                <a:solidFill>
                  <a:schemeClr val="tx1">
                    <a:tint val="75000"/>
                  </a:schemeClr>
                </a:solidFill>
              </a:defRPr>
            </a:lvl5pPr>
            <a:lvl6pPr marL="2073416" indent="0">
              <a:buNone/>
              <a:defRPr sz="1300">
                <a:solidFill>
                  <a:schemeClr val="tx1">
                    <a:tint val="75000"/>
                  </a:schemeClr>
                </a:solidFill>
              </a:defRPr>
            </a:lvl6pPr>
            <a:lvl7pPr marL="2488099" indent="0">
              <a:buNone/>
              <a:defRPr sz="1300">
                <a:solidFill>
                  <a:schemeClr val="tx1">
                    <a:tint val="75000"/>
                  </a:schemeClr>
                </a:solidFill>
              </a:defRPr>
            </a:lvl7pPr>
            <a:lvl8pPr marL="2902782" indent="0">
              <a:buNone/>
              <a:defRPr sz="1300">
                <a:solidFill>
                  <a:schemeClr val="tx1">
                    <a:tint val="75000"/>
                  </a:schemeClr>
                </a:solidFill>
              </a:defRPr>
            </a:lvl8pPr>
            <a:lvl9pPr marL="3317465" indent="0">
              <a:buNone/>
              <a:defRPr sz="13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a:solidFill>
                <a:prstClr val="black"/>
              </a:solidFill>
            </a:endParaRPr>
          </a:p>
        </p:txBody>
      </p:sp>
      <p:sp>
        <p:nvSpPr>
          <p:cNvPr id="5" name="页脚占位符 4"/>
          <p:cNvSpPr>
            <a:spLocks noGrp="1"/>
          </p:cNvSpPr>
          <p:nvPr>
            <p:ph type="ftr" sz="quarter" idx="11"/>
          </p:nvPr>
        </p:nvSpPr>
        <p:spPr/>
        <p:txBody>
          <a:bodyPr/>
          <a:lstStyle/>
          <a:p>
            <a:endParaRPr>
              <a:solidFill>
                <a:prstClr val="black"/>
              </a:solidFill>
            </a:endParaRPr>
          </a:p>
        </p:txBody>
      </p:sp>
      <p:sp>
        <p:nvSpPr>
          <p:cNvPr id="6" name="灯片编号占位符 5"/>
          <p:cNvSpPr>
            <a:spLocks noGrp="1"/>
          </p:cNvSpPr>
          <p:nvPr>
            <p:ph type="sldNum" sz="quarter" idx="12"/>
          </p:nvPr>
        </p:nvSpPr>
        <p:spPr/>
        <p:txBody>
          <a:bodyPr/>
          <a:lstStyle/>
          <a:p>
            <a:fld id="{C6C35EC4-897B-459A-A8FB-E328F15C03D6}"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5250430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6481" y="1604330"/>
            <a:ext cx="4044960" cy="3977698"/>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9680" y="1604330"/>
            <a:ext cx="4046400" cy="3977698"/>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a:solidFill>
                <a:prstClr val="black"/>
              </a:solidFill>
            </a:endParaRPr>
          </a:p>
        </p:txBody>
      </p:sp>
      <p:sp>
        <p:nvSpPr>
          <p:cNvPr id="6" name="页脚占位符 5"/>
          <p:cNvSpPr>
            <a:spLocks noGrp="1"/>
          </p:cNvSpPr>
          <p:nvPr>
            <p:ph type="ftr" sz="quarter" idx="11"/>
          </p:nvPr>
        </p:nvSpPr>
        <p:spPr/>
        <p:txBody>
          <a:bodyPr/>
          <a:lstStyle/>
          <a:p>
            <a:endParaRPr>
              <a:solidFill>
                <a:prstClr val="black"/>
              </a:solidFill>
            </a:endParaRPr>
          </a:p>
        </p:txBody>
      </p:sp>
      <p:sp>
        <p:nvSpPr>
          <p:cNvPr id="7" name="灯片编号占位符 6"/>
          <p:cNvSpPr>
            <a:spLocks noGrp="1"/>
          </p:cNvSpPr>
          <p:nvPr>
            <p:ph type="sldNum" sz="quarter" idx="12"/>
          </p:nvPr>
        </p:nvSpPr>
        <p:spPr/>
        <p:txBody>
          <a:bodyPr/>
          <a:lstStyle/>
          <a:p>
            <a:fld id="{5A093BA9-20A7-495B-8F92-F78401937AE2}"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3075735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922" y="275071"/>
            <a:ext cx="8229600" cy="1142039"/>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920" y="1535201"/>
            <a:ext cx="4039200" cy="639427"/>
          </a:xfrm>
        </p:spPr>
        <p:txBody>
          <a:bodyPr anchor="b"/>
          <a:lstStyle>
            <a:lvl1pPr marL="0" indent="0">
              <a:buNone/>
              <a:defRPr sz="2200" b="1"/>
            </a:lvl1pPr>
            <a:lvl2pPr marL="414683" indent="0">
              <a:buNone/>
              <a:defRPr sz="1800" b="1"/>
            </a:lvl2pPr>
            <a:lvl3pPr marL="829366" indent="0">
              <a:buNone/>
              <a:defRPr sz="1600" b="1"/>
            </a:lvl3pPr>
            <a:lvl4pPr marL="1244049" indent="0">
              <a:buNone/>
              <a:defRPr sz="1500" b="1"/>
            </a:lvl4pPr>
            <a:lvl5pPr marL="1658732" indent="0">
              <a:buNone/>
              <a:defRPr sz="1500" b="1"/>
            </a:lvl5pPr>
            <a:lvl6pPr marL="2073416" indent="0">
              <a:buNone/>
              <a:defRPr sz="1500" b="1"/>
            </a:lvl6pPr>
            <a:lvl7pPr marL="2488099" indent="0">
              <a:buNone/>
              <a:defRPr sz="1500" b="1"/>
            </a:lvl7pPr>
            <a:lvl8pPr marL="2902782" indent="0">
              <a:buNone/>
              <a:defRPr sz="1500" b="1"/>
            </a:lvl8pPr>
            <a:lvl9pPr marL="3317465" indent="0">
              <a:buNone/>
              <a:defRPr sz="1500" b="1"/>
            </a:lvl9pPr>
          </a:lstStyle>
          <a:p>
            <a:pPr lvl="0"/>
            <a:r>
              <a:rPr lang="zh-CN" altLang="en-US"/>
              <a:t>单击此处编辑母版文本样式</a:t>
            </a:r>
          </a:p>
        </p:txBody>
      </p:sp>
      <p:sp>
        <p:nvSpPr>
          <p:cNvPr id="4" name="内容占位符 3"/>
          <p:cNvSpPr>
            <a:spLocks noGrp="1"/>
          </p:cNvSpPr>
          <p:nvPr>
            <p:ph sz="half" idx="2"/>
          </p:nvPr>
        </p:nvSpPr>
        <p:spPr>
          <a:xfrm>
            <a:off x="457920" y="2174628"/>
            <a:ext cx="403920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442" y="1535201"/>
            <a:ext cx="4042080" cy="639427"/>
          </a:xfrm>
        </p:spPr>
        <p:txBody>
          <a:bodyPr anchor="b"/>
          <a:lstStyle>
            <a:lvl1pPr marL="0" indent="0">
              <a:buNone/>
              <a:defRPr sz="2200" b="1"/>
            </a:lvl1pPr>
            <a:lvl2pPr marL="414683" indent="0">
              <a:buNone/>
              <a:defRPr sz="1800" b="1"/>
            </a:lvl2pPr>
            <a:lvl3pPr marL="829366" indent="0">
              <a:buNone/>
              <a:defRPr sz="1600" b="1"/>
            </a:lvl3pPr>
            <a:lvl4pPr marL="1244049" indent="0">
              <a:buNone/>
              <a:defRPr sz="1500" b="1"/>
            </a:lvl4pPr>
            <a:lvl5pPr marL="1658732" indent="0">
              <a:buNone/>
              <a:defRPr sz="1500" b="1"/>
            </a:lvl5pPr>
            <a:lvl6pPr marL="2073416" indent="0">
              <a:buNone/>
              <a:defRPr sz="1500" b="1"/>
            </a:lvl6pPr>
            <a:lvl7pPr marL="2488099" indent="0">
              <a:buNone/>
              <a:defRPr sz="1500" b="1"/>
            </a:lvl7pPr>
            <a:lvl8pPr marL="2902782" indent="0">
              <a:buNone/>
              <a:defRPr sz="1500" b="1"/>
            </a:lvl8pPr>
            <a:lvl9pPr marL="3317465" indent="0">
              <a:buNone/>
              <a:defRPr sz="1500" b="1"/>
            </a:lvl9pPr>
          </a:lstStyle>
          <a:p>
            <a:pPr lvl="0"/>
            <a:r>
              <a:rPr lang="zh-CN" altLang="en-US"/>
              <a:t>单击此处编辑母版文本样式</a:t>
            </a:r>
          </a:p>
        </p:txBody>
      </p:sp>
      <p:sp>
        <p:nvSpPr>
          <p:cNvPr id="6" name="内容占位符 5"/>
          <p:cNvSpPr>
            <a:spLocks noGrp="1"/>
          </p:cNvSpPr>
          <p:nvPr>
            <p:ph sz="quarter" idx="4"/>
          </p:nvPr>
        </p:nvSpPr>
        <p:spPr>
          <a:xfrm>
            <a:off x="4645442" y="2174628"/>
            <a:ext cx="404208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a:solidFill>
                <a:prstClr val="black"/>
              </a:solidFill>
            </a:endParaRPr>
          </a:p>
        </p:txBody>
      </p:sp>
      <p:sp>
        <p:nvSpPr>
          <p:cNvPr id="8" name="页脚占位符 7"/>
          <p:cNvSpPr>
            <a:spLocks noGrp="1"/>
          </p:cNvSpPr>
          <p:nvPr>
            <p:ph type="ftr" sz="quarter" idx="11"/>
          </p:nvPr>
        </p:nvSpPr>
        <p:spPr/>
        <p:txBody>
          <a:bodyPr/>
          <a:lstStyle/>
          <a:p>
            <a:endParaRPr>
              <a:solidFill>
                <a:prstClr val="black"/>
              </a:solidFill>
            </a:endParaRPr>
          </a:p>
        </p:txBody>
      </p:sp>
      <p:sp>
        <p:nvSpPr>
          <p:cNvPr id="9" name="灯片编号占位符 8"/>
          <p:cNvSpPr>
            <a:spLocks noGrp="1"/>
          </p:cNvSpPr>
          <p:nvPr>
            <p:ph type="sldNum" sz="quarter" idx="12"/>
          </p:nvPr>
        </p:nvSpPr>
        <p:spPr/>
        <p:txBody>
          <a:bodyPr/>
          <a:lstStyle/>
          <a:p>
            <a:fld id="{A813081E-7741-4300-ADBE-2302642EE957}"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938732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0A5EF62B-56A8-4D3B-BC70-1D42910AC9AA}" type="datetime10">
              <a:rPr kumimoji="1" lang="zh-CN" altLang="en-US" smtClean="0"/>
              <a:t>05:56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31922125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a:solidFill>
                <a:prstClr val="black"/>
              </a:solidFill>
            </a:endParaRPr>
          </a:p>
        </p:txBody>
      </p:sp>
      <p:sp>
        <p:nvSpPr>
          <p:cNvPr id="4" name="页脚占位符 3"/>
          <p:cNvSpPr>
            <a:spLocks noGrp="1"/>
          </p:cNvSpPr>
          <p:nvPr>
            <p:ph type="ftr" sz="quarter" idx="11"/>
          </p:nvPr>
        </p:nvSpPr>
        <p:spPr/>
        <p:txBody>
          <a:bodyPr/>
          <a:lstStyle/>
          <a:p>
            <a:endParaRPr>
              <a:solidFill>
                <a:prstClr val="black"/>
              </a:solidFill>
            </a:endParaRPr>
          </a:p>
        </p:txBody>
      </p:sp>
      <p:sp>
        <p:nvSpPr>
          <p:cNvPr id="5" name="灯片编号占位符 4"/>
          <p:cNvSpPr>
            <a:spLocks noGrp="1"/>
          </p:cNvSpPr>
          <p:nvPr>
            <p:ph type="sldNum" sz="quarter" idx="12"/>
          </p:nvPr>
        </p:nvSpPr>
        <p:spPr/>
        <p:txBody>
          <a:bodyPr/>
          <a:lstStyle/>
          <a:p>
            <a:fld id="{45931646-9117-4997-9896-111727E915C0}"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42140461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a:solidFill>
                <a:prstClr val="black"/>
              </a:solidFill>
            </a:endParaRPr>
          </a:p>
        </p:txBody>
      </p:sp>
      <p:sp>
        <p:nvSpPr>
          <p:cNvPr id="3" name="页脚占位符 2"/>
          <p:cNvSpPr>
            <a:spLocks noGrp="1"/>
          </p:cNvSpPr>
          <p:nvPr>
            <p:ph type="ftr" sz="quarter" idx="11"/>
          </p:nvPr>
        </p:nvSpPr>
        <p:spPr/>
        <p:txBody>
          <a:bodyPr/>
          <a:lstStyle/>
          <a:p>
            <a:endParaRPr>
              <a:solidFill>
                <a:prstClr val="black"/>
              </a:solidFill>
            </a:endParaRPr>
          </a:p>
        </p:txBody>
      </p:sp>
      <p:sp>
        <p:nvSpPr>
          <p:cNvPr id="4" name="灯片编号占位符 3"/>
          <p:cNvSpPr>
            <a:spLocks noGrp="1"/>
          </p:cNvSpPr>
          <p:nvPr>
            <p:ph type="sldNum" sz="quarter" idx="12"/>
          </p:nvPr>
        </p:nvSpPr>
        <p:spPr/>
        <p:txBody>
          <a:bodyPr/>
          <a:lstStyle/>
          <a:p>
            <a:fld id="{DEED1FE7-2E81-4EEF-9791-06573AC120CA}"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939090925"/>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920" y="273629"/>
            <a:ext cx="3008160" cy="1160762"/>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75522" y="273630"/>
            <a:ext cx="5112000" cy="5852774"/>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920" y="1434392"/>
            <a:ext cx="3008160" cy="4692013"/>
          </a:xfrm>
        </p:spPr>
        <p:txBody>
          <a:bodyPr/>
          <a:lstStyle>
            <a:lvl1pPr marL="0" indent="0">
              <a:buNone/>
              <a:defRPr sz="1300"/>
            </a:lvl1pPr>
            <a:lvl2pPr marL="414683" indent="0">
              <a:buNone/>
              <a:defRPr sz="1100"/>
            </a:lvl2pPr>
            <a:lvl3pPr marL="829366" indent="0">
              <a:buNone/>
              <a:defRPr sz="900"/>
            </a:lvl3pPr>
            <a:lvl4pPr marL="1244049" indent="0">
              <a:buNone/>
              <a:defRPr sz="800"/>
            </a:lvl4pPr>
            <a:lvl5pPr marL="1658732" indent="0">
              <a:buNone/>
              <a:defRPr sz="800"/>
            </a:lvl5pPr>
            <a:lvl6pPr marL="2073416" indent="0">
              <a:buNone/>
              <a:defRPr sz="800"/>
            </a:lvl6pPr>
            <a:lvl7pPr marL="2488099" indent="0">
              <a:buNone/>
              <a:defRPr sz="800"/>
            </a:lvl7pPr>
            <a:lvl8pPr marL="2902782" indent="0">
              <a:buNone/>
              <a:defRPr sz="800"/>
            </a:lvl8pPr>
            <a:lvl9pPr marL="3317465"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a:solidFill>
                <a:prstClr val="black"/>
              </a:solidFill>
            </a:endParaRPr>
          </a:p>
        </p:txBody>
      </p:sp>
      <p:sp>
        <p:nvSpPr>
          <p:cNvPr id="6" name="页脚占位符 5"/>
          <p:cNvSpPr>
            <a:spLocks noGrp="1"/>
          </p:cNvSpPr>
          <p:nvPr>
            <p:ph type="ftr" sz="quarter" idx="11"/>
          </p:nvPr>
        </p:nvSpPr>
        <p:spPr/>
        <p:txBody>
          <a:bodyPr/>
          <a:lstStyle/>
          <a:p>
            <a:endParaRPr>
              <a:solidFill>
                <a:prstClr val="black"/>
              </a:solidFill>
            </a:endParaRPr>
          </a:p>
        </p:txBody>
      </p:sp>
      <p:sp>
        <p:nvSpPr>
          <p:cNvPr id="7" name="灯片编号占位符 6"/>
          <p:cNvSpPr>
            <a:spLocks noGrp="1"/>
          </p:cNvSpPr>
          <p:nvPr>
            <p:ph type="sldNum" sz="quarter" idx="12"/>
          </p:nvPr>
        </p:nvSpPr>
        <p:spPr/>
        <p:txBody>
          <a:bodyPr/>
          <a:lstStyle/>
          <a:p>
            <a:fld id="{4364A494-E816-4708-8035-AC81F6B06C53}"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40102900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802" y="4800026"/>
            <a:ext cx="5486400" cy="567420"/>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92802" y="612065"/>
            <a:ext cx="5486400" cy="4115952"/>
          </a:xfrm>
        </p:spPr>
        <p:txBody>
          <a:bodyPr/>
          <a:lstStyle>
            <a:lvl1pPr marL="0" indent="0">
              <a:buNone/>
              <a:defRPr sz="2900"/>
            </a:lvl1pPr>
            <a:lvl2pPr marL="414683" indent="0">
              <a:buNone/>
              <a:defRPr sz="2500"/>
            </a:lvl2pPr>
            <a:lvl3pPr marL="829366" indent="0">
              <a:buNone/>
              <a:defRPr sz="2200"/>
            </a:lvl3pPr>
            <a:lvl4pPr marL="1244049" indent="0">
              <a:buNone/>
              <a:defRPr sz="1800"/>
            </a:lvl4pPr>
            <a:lvl5pPr marL="1658732" indent="0">
              <a:buNone/>
              <a:defRPr sz="1800"/>
            </a:lvl5pPr>
            <a:lvl6pPr marL="2073416" indent="0">
              <a:buNone/>
              <a:defRPr sz="1800"/>
            </a:lvl6pPr>
            <a:lvl7pPr marL="2488099" indent="0">
              <a:buNone/>
              <a:defRPr sz="1800"/>
            </a:lvl7pPr>
            <a:lvl8pPr marL="2902782" indent="0">
              <a:buNone/>
              <a:defRPr sz="1800"/>
            </a:lvl8pPr>
            <a:lvl9pPr marL="3317465" indent="0">
              <a:buNone/>
              <a:defRPr sz="1800"/>
            </a:lvl9pPr>
          </a:lstStyle>
          <a:p>
            <a:endParaRPr lang="zh-CN" altLang="en-US"/>
          </a:p>
        </p:txBody>
      </p:sp>
      <p:sp>
        <p:nvSpPr>
          <p:cNvPr id="4" name="文本占位符 3"/>
          <p:cNvSpPr>
            <a:spLocks noGrp="1"/>
          </p:cNvSpPr>
          <p:nvPr>
            <p:ph type="body" sz="half" idx="2"/>
          </p:nvPr>
        </p:nvSpPr>
        <p:spPr>
          <a:xfrm>
            <a:off x="1792802" y="5367444"/>
            <a:ext cx="5486400" cy="805044"/>
          </a:xfrm>
        </p:spPr>
        <p:txBody>
          <a:bodyPr/>
          <a:lstStyle>
            <a:lvl1pPr marL="0" indent="0">
              <a:buNone/>
              <a:defRPr sz="1300"/>
            </a:lvl1pPr>
            <a:lvl2pPr marL="414683" indent="0">
              <a:buNone/>
              <a:defRPr sz="1100"/>
            </a:lvl2pPr>
            <a:lvl3pPr marL="829366" indent="0">
              <a:buNone/>
              <a:defRPr sz="900"/>
            </a:lvl3pPr>
            <a:lvl4pPr marL="1244049" indent="0">
              <a:buNone/>
              <a:defRPr sz="800"/>
            </a:lvl4pPr>
            <a:lvl5pPr marL="1658732" indent="0">
              <a:buNone/>
              <a:defRPr sz="800"/>
            </a:lvl5pPr>
            <a:lvl6pPr marL="2073416" indent="0">
              <a:buNone/>
              <a:defRPr sz="800"/>
            </a:lvl6pPr>
            <a:lvl7pPr marL="2488099" indent="0">
              <a:buNone/>
              <a:defRPr sz="800"/>
            </a:lvl7pPr>
            <a:lvl8pPr marL="2902782" indent="0">
              <a:buNone/>
              <a:defRPr sz="800"/>
            </a:lvl8pPr>
            <a:lvl9pPr marL="3317465"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a:solidFill>
                <a:prstClr val="black"/>
              </a:solidFill>
            </a:endParaRPr>
          </a:p>
        </p:txBody>
      </p:sp>
      <p:sp>
        <p:nvSpPr>
          <p:cNvPr id="6" name="页脚占位符 5"/>
          <p:cNvSpPr>
            <a:spLocks noGrp="1"/>
          </p:cNvSpPr>
          <p:nvPr>
            <p:ph type="ftr" sz="quarter" idx="11"/>
          </p:nvPr>
        </p:nvSpPr>
        <p:spPr/>
        <p:txBody>
          <a:bodyPr/>
          <a:lstStyle/>
          <a:p>
            <a:endParaRPr>
              <a:solidFill>
                <a:prstClr val="black"/>
              </a:solidFill>
            </a:endParaRPr>
          </a:p>
        </p:txBody>
      </p:sp>
      <p:sp>
        <p:nvSpPr>
          <p:cNvPr id="7" name="灯片编号占位符 6"/>
          <p:cNvSpPr>
            <a:spLocks noGrp="1"/>
          </p:cNvSpPr>
          <p:nvPr>
            <p:ph type="sldNum" sz="quarter" idx="12"/>
          </p:nvPr>
        </p:nvSpPr>
        <p:spPr/>
        <p:txBody>
          <a:bodyPr/>
          <a:lstStyle/>
          <a:p>
            <a:fld id="{A0B80EF0-B52A-4574-8688-AFCF6EF1A57F}"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41622842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a:solidFill>
                <a:prstClr val="black"/>
              </a:solidFill>
            </a:endParaRPr>
          </a:p>
        </p:txBody>
      </p:sp>
      <p:sp>
        <p:nvSpPr>
          <p:cNvPr id="5" name="页脚占位符 4"/>
          <p:cNvSpPr>
            <a:spLocks noGrp="1"/>
          </p:cNvSpPr>
          <p:nvPr>
            <p:ph type="ftr" sz="quarter" idx="11"/>
          </p:nvPr>
        </p:nvSpPr>
        <p:spPr/>
        <p:txBody>
          <a:bodyPr/>
          <a:lstStyle/>
          <a:p>
            <a:endParaRPr>
              <a:solidFill>
                <a:prstClr val="black"/>
              </a:solidFill>
            </a:endParaRPr>
          </a:p>
        </p:txBody>
      </p:sp>
      <p:sp>
        <p:nvSpPr>
          <p:cNvPr id="6" name="灯片编号占位符 5"/>
          <p:cNvSpPr>
            <a:spLocks noGrp="1"/>
          </p:cNvSpPr>
          <p:nvPr>
            <p:ph type="sldNum" sz="quarter" idx="12"/>
          </p:nvPr>
        </p:nvSpPr>
        <p:spPr/>
        <p:txBody>
          <a:bodyPr/>
          <a:lstStyle/>
          <a:p>
            <a:fld id="{7B8FD8E1-399A-4531-9BA0-309CA1521F69}"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8120178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760" y="273630"/>
            <a:ext cx="2056320" cy="530839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6480" y="273630"/>
            <a:ext cx="6035040" cy="530839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a:solidFill>
                <a:prstClr val="black"/>
              </a:solidFill>
            </a:endParaRPr>
          </a:p>
        </p:txBody>
      </p:sp>
      <p:sp>
        <p:nvSpPr>
          <p:cNvPr id="5" name="页脚占位符 4"/>
          <p:cNvSpPr>
            <a:spLocks noGrp="1"/>
          </p:cNvSpPr>
          <p:nvPr>
            <p:ph type="ftr" sz="quarter" idx="11"/>
          </p:nvPr>
        </p:nvSpPr>
        <p:spPr/>
        <p:txBody>
          <a:bodyPr/>
          <a:lstStyle/>
          <a:p>
            <a:endParaRPr>
              <a:solidFill>
                <a:prstClr val="black"/>
              </a:solidFill>
            </a:endParaRPr>
          </a:p>
        </p:txBody>
      </p:sp>
      <p:sp>
        <p:nvSpPr>
          <p:cNvPr id="6" name="灯片编号占位符 5"/>
          <p:cNvSpPr>
            <a:spLocks noGrp="1"/>
          </p:cNvSpPr>
          <p:nvPr>
            <p:ph type="sldNum" sz="quarter" idx="12"/>
          </p:nvPr>
        </p:nvSpPr>
        <p:spPr/>
        <p:txBody>
          <a:bodyPr/>
          <a:lstStyle/>
          <a:p>
            <a:fld id="{833E46A5-6323-4AED-A50C-BCBBC300E4DC}" type="slidenum">
              <a:rPr>
                <a:solidFill>
                  <a:prstClr val="black"/>
                </a:solidFill>
              </a:rPr>
              <a:pPr/>
              <a:t>‹#›</a:t>
            </a:fld>
            <a:endParaRPr>
              <a:solidFill>
                <a:prstClr val="black"/>
              </a:solidFill>
            </a:endParaRPr>
          </a:p>
        </p:txBody>
      </p:sp>
    </p:spTree>
    <p:extLst>
      <p:ext uri="{BB962C8B-B14F-4D97-AF65-F5344CB8AC3E}">
        <p14:creationId xmlns:p14="http://schemas.microsoft.com/office/powerpoint/2010/main" val="28678700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1BEAF0-55E3-44E4-B718-1E414D45349D}"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7467140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791BF156-C26B-48F5-A9AE-5DE5853DB742}"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1300082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25707281-E2EC-4D3E-9229-A7C65905E781}"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4404725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FAF38065-AEA0-4784-84BE-F1BFD014CC1C}"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705367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FFE023-AB24-4BD3-994F-B8ACDAF41894}" type="datetime10">
              <a:rPr kumimoji="1" lang="zh-CN" altLang="en-US" smtClean="0"/>
              <a:t>05:56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7231052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0A5EF62B-56A8-4D3B-BC70-1D42910AC9AA}"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8292639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6FFE023-AB24-4BD3-994F-B8ACDAF41894}"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3132170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634459-A3A1-494F-83D0-D28322BE47FC}"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4928439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A4C2F51-3A4D-4F61-9147-1B243EA90EE5}"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8405564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B4434DF-071F-4A63-9226-9C4B875C8EE1}"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2924541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FA48B0A7-C222-45F2-9A6D-2EB700B8584E}"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3745890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A0F50327-3C8B-4237-A04C-A26AC30A1CF8}"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89448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634459-A3A1-494F-83D0-D28322BE47FC}" type="datetime10">
              <a:rPr kumimoji="1" lang="zh-CN" altLang="en-US" smtClean="0"/>
              <a:t>05:56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1663985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DA4C2F51-3A4D-4F61-9147-1B243EA90EE5}" type="datetime10">
              <a:rPr kumimoji="1" lang="zh-CN" altLang="en-US" smtClean="0"/>
              <a:t>05:56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3264046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B4434DF-071F-4A63-9226-9C4B875C8EE1}" type="datetime10">
              <a:rPr kumimoji="1" lang="zh-CN" altLang="en-US" smtClean="0"/>
              <a:t>05:56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2838767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D8674-14C2-452D-A5C4-91352C903674}" type="datetime10">
              <a:rPr kumimoji="1" lang="zh-CN" altLang="en-US" smtClean="0"/>
              <a:t>05:56</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3DFC2-54C2-914B-87DC-ACDD493A663E}" type="slidenum">
              <a:rPr kumimoji="1" lang="zh-CN" altLang="en-US" smtClean="0"/>
              <a:t>‹#›</a:t>
            </a:fld>
            <a:endParaRPr kumimoji="1" lang="zh-CN" altLang="en-US"/>
          </a:p>
        </p:txBody>
      </p:sp>
    </p:spTree>
    <p:extLst>
      <p:ext uri="{BB962C8B-B14F-4D97-AF65-F5344CB8AC3E}">
        <p14:creationId xmlns:p14="http://schemas.microsoft.com/office/powerpoint/2010/main" val="2018822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366AD8-DBCB-4D6D-A360-1C9F2F8B933B}"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0214610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D2E7F-B485-4F14-839D-F1220E92594C}" type="datetime10">
              <a:rPr kumimoji="1" lang="zh-CN" altLang="en-US" smtClean="0">
                <a:solidFill>
                  <a:prstClr val="black">
                    <a:tint val="75000"/>
                  </a:prstClr>
                </a:solidFill>
              </a:rPr>
              <a:t>05:56</a:t>
            </a:fld>
            <a:endParaRPr kumimoji="1"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8033460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txBox="1">
            <a:spLocks noGrp="1"/>
          </p:cNvSpPr>
          <p:nvPr>
            <p:ph type="title"/>
          </p:nvPr>
        </p:nvSpPr>
        <p:spPr>
          <a:xfrm>
            <a:off x="457174" y="273355"/>
            <a:ext cx="8228763" cy="1145009"/>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ltLang="zh-CN"/>
          </a:p>
        </p:txBody>
      </p:sp>
      <p:sp>
        <p:nvSpPr>
          <p:cNvPr id="3" name="文本占位符 2"/>
          <p:cNvSpPr txBox="1">
            <a:spLocks noGrp="1"/>
          </p:cNvSpPr>
          <p:nvPr>
            <p:ph type="body" idx="1"/>
          </p:nvPr>
        </p:nvSpPr>
        <p:spPr>
          <a:xfrm>
            <a:off x="457174" y="1604841"/>
            <a:ext cx="8228763" cy="3977484"/>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Regular" pitchFamily="2"/>
                <a:cs typeface="FreeSans"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Regular" pitchFamily="2"/>
                <a:cs typeface="FreeSans"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Regular" pitchFamily="2"/>
                <a:cs typeface="FreeSans"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Regular" pitchFamily="2"/>
                <a:cs typeface="FreeSans"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a:p>
        </p:txBody>
      </p:sp>
      <p:sp>
        <p:nvSpPr>
          <p:cNvPr id="4" name="日期占位符 3"/>
          <p:cNvSpPr txBox="1">
            <a:spLocks noGrp="1"/>
          </p:cNvSpPr>
          <p:nvPr>
            <p:ph type="dt" sz="half" idx="2"/>
          </p:nvPr>
        </p:nvSpPr>
        <p:spPr>
          <a:xfrm>
            <a:off x="457175" y="6247906"/>
            <a:ext cx="2130093" cy="472896"/>
          </a:xfrm>
          <a:prstGeom prst="rect">
            <a:avLst/>
          </a:prstGeom>
          <a:noFill/>
          <a:ln>
            <a:noFill/>
          </a:ln>
        </p:spPr>
        <p:txBody>
          <a:bodyPr lIns="0" tIns="0" rIns="0" bIns="0" anchorCtr="0"/>
          <a:lstStyle>
            <a:lvl1pPr lvl="0" rtl="0" hangingPunct="0">
              <a:buNone/>
              <a:tabLst/>
              <a:defRPr lang="en-US" sz="1300" kern="1200">
                <a:latin typeface="Liberation Serif" pitchFamily="18"/>
                <a:ea typeface="DejaVu Sans" pitchFamily="2"/>
                <a:cs typeface="DejaVu Sans" pitchFamily="2"/>
              </a:defRPr>
            </a:lvl1pPr>
          </a:lstStyle>
          <a:p>
            <a:pPr defTabSz="829108"/>
            <a:endParaRPr lang="zh-CN" altLang="en-US">
              <a:solidFill>
                <a:prstClr val="black"/>
              </a:solidFill>
            </a:endParaRPr>
          </a:p>
        </p:txBody>
      </p:sp>
      <p:sp>
        <p:nvSpPr>
          <p:cNvPr id="5" name="页脚占位符 4"/>
          <p:cNvSpPr txBox="1">
            <a:spLocks noGrp="1"/>
          </p:cNvSpPr>
          <p:nvPr>
            <p:ph type="ftr" sz="quarter" idx="3"/>
          </p:nvPr>
        </p:nvSpPr>
        <p:spPr>
          <a:xfrm>
            <a:off x="3127054" y="6247906"/>
            <a:ext cx="2898142" cy="472896"/>
          </a:xfrm>
          <a:prstGeom prst="rect">
            <a:avLst/>
          </a:prstGeom>
          <a:noFill/>
          <a:ln>
            <a:noFill/>
          </a:ln>
        </p:spPr>
        <p:txBody>
          <a:bodyPr lIns="0" tIns="0" rIns="0" bIns="0" anchorCtr="0"/>
          <a:lstStyle>
            <a:lvl1pPr lvl="0" algn="ctr" rtl="0" hangingPunct="0">
              <a:buNone/>
              <a:tabLst/>
              <a:defRPr lang="en-US" sz="1300" kern="1200">
                <a:latin typeface="Liberation Serif" pitchFamily="18"/>
                <a:ea typeface="DejaVu Sans" pitchFamily="2"/>
                <a:cs typeface="DejaVu Sans" pitchFamily="2"/>
              </a:defRPr>
            </a:lvl1pPr>
          </a:lstStyle>
          <a:p>
            <a:pPr defTabSz="829108"/>
            <a:endParaRPr lang="zh-CN" altLang="en-US">
              <a:solidFill>
                <a:prstClr val="black"/>
              </a:solidFill>
            </a:endParaRPr>
          </a:p>
        </p:txBody>
      </p:sp>
      <p:sp>
        <p:nvSpPr>
          <p:cNvPr id="6" name="灯片编号占位符 5"/>
          <p:cNvSpPr txBox="1">
            <a:spLocks noGrp="1"/>
          </p:cNvSpPr>
          <p:nvPr>
            <p:ph type="sldNum" sz="quarter" idx="4"/>
          </p:nvPr>
        </p:nvSpPr>
        <p:spPr>
          <a:xfrm>
            <a:off x="6555844" y="6247906"/>
            <a:ext cx="2130093" cy="472896"/>
          </a:xfrm>
          <a:prstGeom prst="rect">
            <a:avLst/>
          </a:prstGeom>
          <a:noFill/>
          <a:ln>
            <a:noFill/>
          </a:ln>
        </p:spPr>
        <p:txBody>
          <a:bodyPr lIns="0" tIns="0" rIns="0" bIns="0" anchorCtr="0"/>
          <a:lstStyle>
            <a:lvl1pPr lvl="0" algn="r" rtl="0" hangingPunct="0">
              <a:buNone/>
              <a:tabLst/>
              <a:defRPr lang="en-US" sz="1300" kern="1200">
                <a:latin typeface="Liberation Serif" pitchFamily="18"/>
                <a:ea typeface="DejaVu Sans" pitchFamily="2"/>
                <a:cs typeface="DejaVu Sans" pitchFamily="2"/>
              </a:defRPr>
            </a:lvl1pPr>
          </a:lstStyle>
          <a:p>
            <a:pPr defTabSz="829108"/>
            <a:fld id="{6A503167-9651-41D0-8133-72CB36E33603}" type="slidenum">
              <a:rPr altLang="zh-CN" smtClean="0">
                <a:solidFill>
                  <a:prstClr val="black"/>
                </a:solidFill>
              </a:rPr>
              <a:pPr defTabSz="829108"/>
              <a:t>‹#›</a:t>
            </a:fld>
            <a:endParaRPr lang="zh-CN" altLang="en-US">
              <a:solidFill>
                <a:prstClr val="black"/>
              </a:solidFill>
            </a:endParaRPr>
          </a:p>
        </p:txBody>
      </p:sp>
    </p:spTree>
    <p:extLst>
      <p:ext uri="{BB962C8B-B14F-4D97-AF65-F5344CB8AC3E}">
        <p14:creationId xmlns:p14="http://schemas.microsoft.com/office/powerpoint/2010/main" val="115663411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rtl="0" hangingPunct="0">
        <a:tabLst/>
        <a:defRPr lang="en-US" altLang="zh-CN" sz="4000" b="0" i="0" u="none" strike="noStrike" kern="1200" cap="none">
          <a:ln>
            <a:noFill/>
          </a:ln>
          <a:highlight>
            <a:scrgbClr r="0" g="0" b="0">
              <a:alpha val="0"/>
            </a:scrgbClr>
          </a:highlight>
          <a:latin typeface="Liberation Sans" pitchFamily="18"/>
        </a:defRPr>
      </a:lvl1pPr>
    </p:titleStyle>
    <p:bodyStyle>
      <a:lvl1pPr rtl="0" hangingPunct="0">
        <a:spcBef>
          <a:spcPts val="1284"/>
        </a:spcBef>
        <a:spcAft>
          <a:spcPts val="0"/>
        </a:spcAft>
        <a:tabLst/>
        <a:defRPr lang="en-US" altLang="zh-CN" sz="2900" b="0" i="0" u="none" strike="noStrike" kern="1200" cap="none">
          <a:ln>
            <a:noFill/>
          </a:ln>
          <a:highlight>
            <a:scrgbClr r="0" g="0" b="0">
              <a:alpha val="0"/>
            </a:scrgbClr>
          </a:highlight>
          <a:latin typeface="Liberation Sans" pitchFamily="18"/>
        </a:defRPr>
      </a:lvl1pPr>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txBox="1">
            <a:spLocks noGrp="1"/>
          </p:cNvSpPr>
          <p:nvPr>
            <p:ph type="title"/>
          </p:nvPr>
        </p:nvSpPr>
        <p:spPr>
          <a:xfrm>
            <a:off x="457172" y="273353"/>
            <a:ext cx="8228763" cy="1145009"/>
          </a:xfrm>
          <a:prstGeom prst="rect">
            <a:avLst/>
          </a:prstGeom>
          <a:noFill/>
          <a:ln>
            <a:noFill/>
          </a:ln>
        </p:spPr>
        <p:txBody>
          <a:bodyPr lIns="0" tIns="0" rIns="0" bIns="0"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altLang="zh-CN"/>
          </a:p>
        </p:txBody>
      </p:sp>
      <p:sp>
        <p:nvSpPr>
          <p:cNvPr id="3" name="文本占位符 2"/>
          <p:cNvSpPr txBox="1">
            <a:spLocks noGrp="1"/>
          </p:cNvSpPr>
          <p:nvPr>
            <p:ph type="body" idx="1"/>
          </p:nvPr>
        </p:nvSpPr>
        <p:spPr>
          <a:xfrm>
            <a:off x="457172" y="1604841"/>
            <a:ext cx="8228763" cy="3977484"/>
          </a:xfrm>
          <a:prstGeom prst="rect">
            <a:avLst/>
          </a:prstGeom>
          <a:noFill/>
          <a:ln>
            <a:noFill/>
          </a:ln>
        </p:spPr>
        <p:txBody>
          <a:bodyPr lIns="0" tIns="0" rIns="0" bIns="0"/>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Regular" pitchFamily="2"/>
                <a:cs typeface="FreeSans"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Regular" pitchFamily="2"/>
                <a:cs typeface="FreeSans"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Regular" pitchFamily="2"/>
                <a:cs typeface="FreeSans"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Regular" pitchFamily="2"/>
                <a:cs typeface="FreeSans"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日期占位符 3"/>
          <p:cNvSpPr txBox="1">
            <a:spLocks noGrp="1"/>
          </p:cNvSpPr>
          <p:nvPr>
            <p:ph type="dt" sz="half" idx="2"/>
          </p:nvPr>
        </p:nvSpPr>
        <p:spPr>
          <a:xfrm>
            <a:off x="457172" y="6247906"/>
            <a:ext cx="2130093" cy="472896"/>
          </a:xfrm>
          <a:prstGeom prst="rect">
            <a:avLst/>
          </a:prstGeom>
          <a:noFill/>
          <a:ln>
            <a:noFill/>
          </a:ln>
        </p:spPr>
        <p:txBody>
          <a:bodyPr lIns="0" tIns="0" rIns="0" bIns="0" anchorCtr="0"/>
          <a:lstStyle>
            <a:lvl1pPr lvl="0" rtl="0" hangingPunct="0">
              <a:buNone/>
              <a:tabLst/>
              <a:defRPr lang="en-US" sz="1300" kern="1200">
                <a:latin typeface="Liberation Serif" pitchFamily="18"/>
                <a:ea typeface="DejaVu Sans" pitchFamily="2"/>
                <a:cs typeface="DejaVu Sans" pitchFamily="2"/>
              </a:defRPr>
            </a:lvl1pPr>
          </a:lstStyle>
          <a:p>
            <a:pPr defTabSz="829366"/>
            <a:endParaRPr>
              <a:solidFill>
                <a:prstClr val="black"/>
              </a:solidFill>
            </a:endParaRPr>
          </a:p>
        </p:txBody>
      </p:sp>
      <p:sp>
        <p:nvSpPr>
          <p:cNvPr id="5" name="页脚占位符 4"/>
          <p:cNvSpPr txBox="1">
            <a:spLocks noGrp="1"/>
          </p:cNvSpPr>
          <p:nvPr>
            <p:ph type="ftr" sz="quarter" idx="3"/>
          </p:nvPr>
        </p:nvSpPr>
        <p:spPr>
          <a:xfrm>
            <a:off x="3127054" y="6247906"/>
            <a:ext cx="2898142" cy="472896"/>
          </a:xfrm>
          <a:prstGeom prst="rect">
            <a:avLst/>
          </a:prstGeom>
          <a:noFill/>
          <a:ln>
            <a:noFill/>
          </a:ln>
        </p:spPr>
        <p:txBody>
          <a:bodyPr lIns="0" tIns="0" rIns="0" bIns="0" anchorCtr="0"/>
          <a:lstStyle>
            <a:lvl1pPr lvl="0" algn="ctr" rtl="0" hangingPunct="0">
              <a:buNone/>
              <a:tabLst/>
              <a:defRPr lang="en-US" sz="1300" kern="1200">
                <a:latin typeface="Liberation Serif" pitchFamily="18"/>
                <a:ea typeface="DejaVu Sans" pitchFamily="2"/>
                <a:cs typeface="DejaVu Sans" pitchFamily="2"/>
              </a:defRPr>
            </a:lvl1pPr>
          </a:lstStyle>
          <a:p>
            <a:pPr defTabSz="829366"/>
            <a:endParaRPr>
              <a:solidFill>
                <a:prstClr val="black"/>
              </a:solidFill>
            </a:endParaRPr>
          </a:p>
        </p:txBody>
      </p:sp>
      <p:sp>
        <p:nvSpPr>
          <p:cNvPr id="6" name="灯片编号占位符 5"/>
          <p:cNvSpPr txBox="1">
            <a:spLocks noGrp="1"/>
          </p:cNvSpPr>
          <p:nvPr>
            <p:ph type="sldNum" sz="quarter" idx="4"/>
          </p:nvPr>
        </p:nvSpPr>
        <p:spPr>
          <a:xfrm>
            <a:off x="6555843" y="6247906"/>
            <a:ext cx="2130093" cy="472896"/>
          </a:xfrm>
          <a:prstGeom prst="rect">
            <a:avLst/>
          </a:prstGeom>
          <a:noFill/>
          <a:ln>
            <a:noFill/>
          </a:ln>
        </p:spPr>
        <p:txBody>
          <a:bodyPr lIns="0" tIns="0" rIns="0" bIns="0" anchorCtr="0"/>
          <a:lstStyle>
            <a:lvl1pPr lvl="0" algn="r" rtl="0" hangingPunct="0">
              <a:buNone/>
              <a:tabLst/>
              <a:defRPr lang="en-US" sz="1300" kern="1200">
                <a:latin typeface="Liberation Serif" pitchFamily="18"/>
                <a:ea typeface="DejaVu Sans" pitchFamily="2"/>
                <a:cs typeface="DejaVu Sans" pitchFamily="2"/>
              </a:defRPr>
            </a:lvl1pPr>
          </a:lstStyle>
          <a:p>
            <a:pPr defTabSz="829366"/>
            <a:fld id="{6A503167-9651-41D0-8133-72CB36E33603}" type="slidenum">
              <a:rPr>
                <a:solidFill>
                  <a:prstClr val="black"/>
                </a:solidFill>
              </a:rPr>
              <a:pPr defTabSz="829366"/>
              <a:t>‹#›</a:t>
            </a:fld>
            <a:endParaRPr>
              <a:solidFill>
                <a:prstClr val="black"/>
              </a:solidFill>
            </a:endParaRPr>
          </a:p>
        </p:txBody>
      </p:sp>
    </p:spTree>
    <p:extLst>
      <p:ext uri="{BB962C8B-B14F-4D97-AF65-F5344CB8AC3E}">
        <p14:creationId xmlns:p14="http://schemas.microsoft.com/office/powerpoint/2010/main" val="227604714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hangingPunct="0">
        <a:tabLst/>
        <a:defRPr lang="en-US" altLang="zh-CN" sz="4000" b="0" i="0" u="none" strike="noStrike" kern="1200" cap="none">
          <a:ln>
            <a:noFill/>
          </a:ln>
          <a:highlight>
            <a:scrgbClr r="0" g="0" b="0">
              <a:alpha val="0"/>
            </a:scrgbClr>
          </a:highlight>
          <a:latin typeface="Liberation Sans" pitchFamily="18"/>
        </a:defRPr>
      </a:lvl1pPr>
    </p:titleStyle>
    <p:bodyStyle>
      <a:lvl1pPr rtl="0" hangingPunct="0">
        <a:spcBef>
          <a:spcPts val="1284"/>
        </a:spcBef>
        <a:spcAft>
          <a:spcPts val="0"/>
        </a:spcAft>
        <a:tabLst/>
        <a:defRPr lang="en-US" altLang="zh-CN" sz="2900" b="0" i="0" u="none" strike="noStrike" kern="1200" cap="none">
          <a:ln>
            <a:noFill/>
          </a:ln>
          <a:highlight>
            <a:scrgbClr r="0" g="0" b="0">
              <a:alpha val="0"/>
            </a:scrgbClr>
          </a:highlight>
          <a:latin typeface="Liberation Sans" pitchFamily="18"/>
        </a:defRPr>
      </a:lvl1pPr>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D8674-14C2-452D-A5C4-91352C903674}" type="datetime10">
              <a:rPr kumimoji="1" lang="zh-CN" altLang="en-US" smtClean="0">
                <a:solidFill>
                  <a:prstClr val="black">
                    <a:tint val="75000"/>
                  </a:prstClr>
                </a:solidFill>
              </a:rPr>
              <a:pPr/>
              <a:t>05:56</a:t>
            </a:fld>
            <a:endParaRPr kumimoji="1"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3DFC2-54C2-914B-87DC-ACDD493A663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70306342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4.bin"/><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5.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mp"/><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B6396A2-A1F5-2D4C-9A5D-2084B8CB5E79}"/>
              </a:ext>
            </a:extLst>
          </p:cNvPr>
          <p:cNvSpPr>
            <a:spLocks noGrp="1"/>
          </p:cNvSpPr>
          <p:nvPr>
            <p:ph type="ctrTitle"/>
          </p:nvPr>
        </p:nvSpPr>
        <p:spPr/>
        <p:txBody>
          <a:bodyPr/>
          <a:lstStyle/>
          <a:p>
            <a:r>
              <a:rPr kumimoji="1" lang="zh-CN" altLang="en-US" dirty="0"/>
              <a:t>第三章 </a:t>
            </a:r>
            <a:r>
              <a:rPr kumimoji="1" lang="en-US" altLang="zh-CN" dirty="0" smtClean="0"/>
              <a:t>k-means</a:t>
            </a:r>
            <a:r>
              <a:rPr kumimoji="1" lang="zh-CN" altLang="en-US" dirty="0"/>
              <a:t>算法</a:t>
            </a:r>
          </a:p>
        </p:txBody>
      </p:sp>
      <p:sp>
        <p:nvSpPr>
          <p:cNvPr id="3" name="副标题 2">
            <a:extLst>
              <a:ext uri="{FF2B5EF4-FFF2-40B4-BE49-F238E27FC236}">
                <a16:creationId xmlns:a16="http://schemas.microsoft.com/office/drawing/2014/main" xmlns="" id="{5EB30146-21C0-754F-B436-CADE903E4250}"/>
              </a:ext>
            </a:extLst>
          </p:cNvPr>
          <p:cNvSpPr>
            <a:spLocks noGrp="1"/>
          </p:cNvSpPr>
          <p:nvPr>
            <p:ph type="subTitle" idx="1"/>
          </p:nvPr>
        </p:nvSpPr>
        <p:spPr/>
        <p:txBody>
          <a:bodyPr/>
          <a:lstStyle/>
          <a:p>
            <a:endParaRPr kumimoji="1"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573357832"/>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1078" name="Equation" r:id="rId3" imgW="914400" imgH="198720" progId="Equation.DSMT4">
                  <p:embed/>
                </p:oleObj>
              </mc:Choice>
              <mc:Fallback>
                <p:oleObj name="Equation" r:id="rId3" imgW="914400" imgH="198720" progId="Equation.DSMT4">
                  <p:embed/>
                  <p:pic>
                    <p:nvPicPr>
                      <p:cNvPr id="0" name=""/>
                      <p:cNvPicPr/>
                      <p:nvPr/>
                    </p:nvPicPr>
                    <p:blipFill>
                      <a:blip r:embed="rId4"/>
                      <a:stretch>
                        <a:fillRect/>
                      </a:stretch>
                    </p:blipFill>
                    <p:spPr>
                      <a:xfrm>
                        <a:off x="4394200" y="23622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6469243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Figure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642" y="2057401"/>
            <a:ext cx="4026716" cy="3394472"/>
          </a:xfrm>
        </p:spPr>
      </p:pic>
      <p:sp>
        <p:nvSpPr>
          <p:cNvPr id="5" name="TextBox 4"/>
          <p:cNvSpPr txBox="1"/>
          <p:nvPr/>
        </p:nvSpPr>
        <p:spPr>
          <a:xfrm>
            <a:off x="1602341" y="2743200"/>
            <a:ext cx="615553" cy="2246769"/>
          </a:xfrm>
          <a:prstGeom prst="rect">
            <a:avLst/>
          </a:prstGeom>
          <a:noFill/>
        </p:spPr>
        <p:txBody>
          <a:bodyPr vert="eaVert" wrap="none" rtlCol="0">
            <a:spAutoFit/>
          </a:bodyPr>
          <a:lstStyle/>
          <a:p>
            <a:r>
              <a:rPr lang="zh-CN" altLang="en-US" sz="2800" dirty="0" smtClean="0"/>
              <a:t>更新质心位置</a:t>
            </a:r>
            <a:endParaRPr lang="zh-CN" altLang="en-US" sz="2800" dirty="0"/>
          </a:p>
        </p:txBody>
      </p:sp>
    </p:spTree>
    <p:extLst>
      <p:ext uri="{BB962C8B-B14F-4D97-AF65-F5344CB8AC3E}">
        <p14:creationId xmlns:p14="http://schemas.microsoft.com/office/powerpoint/2010/main" val="20079692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Figure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642" y="2057401"/>
            <a:ext cx="4026716" cy="3394472"/>
          </a:xfrm>
        </p:spPr>
      </p:pic>
      <p:sp>
        <p:nvSpPr>
          <p:cNvPr id="5" name="TextBox 4"/>
          <p:cNvSpPr txBox="1"/>
          <p:nvPr/>
        </p:nvSpPr>
        <p:spPr>
          <a:xfrm>
            <a:off x="1558798" y="2728686"/>
            <a:ext cx="615553" cy="1528624"/>
          </a:xfrm>
          <a:prstGeom prst="rect">
            <a:avLst/>
          </a:prstGeom>
          <a:noFill/>
        </p:spPr>
        <p:txBody>
          <a:bodyPr vert="eaVert" wrap="none" rtlCol="0">
            <a:spAutoFit/>
          </a:bodyPr>
          <a:lstStyle/>
          <a:p>
            <a:r>
              <a:rPr lang="zh-CN" altLang="en-US" sz="2800" dirty="0" smtClean="0"/>
              <a:t>重新分簇</a:t>
            </a:r>
            <a:endParaRPr lang="zh-CN" altLang="en-US" sz="2800" dirty="0"/>
          </a:p>
        </p:txBody>
      </p:sp>
    </p:spTree>
    <p:extLst>
      <p:ext uri="{BB962C8B-B14F-4D97-AF65-F5344CB8AC3E}">
        <p14:creationId xmlns:p14="http://schemas.microsoft.com/office/powerpoint/2010/main" val="2130250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Figure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642" y="2057401"/>
            <a:ext cx="4026716" cy="3394472"/>
          </a:xfrm>
        </p:spPr>
      </p:pic>
      <p:sp>
        <p:nvSpPr>
          <p:cNvPr id="3" name="TextBox 2"/>
          <p:cNvSpPr txBox="1"/>
          <p:nvPr/>
        </p:nvSpPr>
        <p:spPr>
          <a:xfrm>
            <a:off x="1721431" y="3018971"/>
            <a:ext cx="615553" cy="1528624"/>
          </a:xfrm>
          <a:prstGeom prst="rect">
            <a:avLst/>
          </a:prstGeom>
          <a:noFill/>
        </p:spPr>
        <p:txBody>
          <a:bodyPr vert="eaVert" wrap="none" rtlCol="0">
            <a:spAutoFit/>
          </a:bodyPr>
          <a:lstStyle/>
          <a:p>
            <a:r>
              <a:rPr lang="zh-CN" altLang="en-US" sz="2800" dirty="0" smtClean="0"/>
              <a:t>聚类完成</a:t>
            </a:r>
            <a:endParaRPr lang="zh-CN" altLang="en-US" sz="2800" dirty="0"/>
          </a:p>
        </p:txBody>
      </p:sp>
    </p:spTree>
    <p:extLst>
      <p:ext uri="{BB962C8B-B14F-4D97-AF65-F5344CB8AC3E}">
        <p14:creationId xmlns:p14="http://schemas.microsoft.com/office/powerpoint/2010/main" val="3144975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title"/>
          </p:nvPr>
        </p:nvSpPr>
        <p:spPr/>
        <p:txBody>
          <a:bodyPr>
            <a:norm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buNone/>
            </a:pPr>
            <a:r>
              <a:rPr lang="zh-CN" altLang="en-US" sz="4000" dirty="0"/>
              <a:t>伪代码</a:t>
            </a:r>
            <a:endParaRPr lang="en-US" altLang="zh-CN" sz="4000" dirty="0"/>
          </a:p>
        </p:txBody>
      </p:sp>
      <p:sp>
        <p:nvSpPr>
          <p:cNvPr id="3" name="文本占位符 2"/>
          <p:cNvSpPr txBox="1">
            <a:spLocks noGrp="1"/>
          </p:cNvSpPr>
          <p:nvPr>
            <p:ph idx="1"/>
          </p:nvPr>
        </p:nvSpPr>
        <p:spPr>
          <a:xfrm>
            <a:off x="628650" y="1825625"/>
            <a:ext cx="7886700" cy="4836432"/>
          </a:xfrm>
        </p:spPr>
        <p:txBody>
          <a:bodyPr>
            <a:normAutofit fontScale="85000" lnSpcReduction="20000"/>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Regular" pitchFamily="2"/>
                <a:cs typeface="FreeSans"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Regular" pitchFamily="2"/>
                <a:cs typeface="FreeSans"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Regular" pitchFamily="2"/>
                <a:cs typeface="FreeSans"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Regular" pitchFamily="2"/>
                <a:cs typeface="FreeSans"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9pPr>
          </a:lstStyle>
          <a:p>
            <a:pPr marL="0" indent="0">
              <a:spcBef>
                <a:spcPts val="193"/>
              </a:spcBef>
              <a:buNone/>
              <a:tabLst>
                <a:tab pos="0" algn="l"/>
              </a:tabLst>
            </a:pPr>
            <a:r>
              <a:rPr lang="zh-CN" altLang="en-US" dirty="0">
                <a:solidFill>
                  <a:srgbClr val="000000"/>
                </a:solidFill>
                <a:latin typeface="Calibri"/>
              </a:rPr>
              <a:t>创建</a:t>
            </a:r>
            <a:r>
              <a:rPr lang="en-US" altLang="zh-CN" dirty="0">
                <a:solidFill>
                  <a:srgbClr val="000000"/>
                </a:solidFill>
                <a:latin typeface="Calibri"/>
              </a:rPr>
              <a:t>k</a:t>
            </a:r>
            <a:r>
              <a:rPr lang="zh-CN" altLang="en-US" dirty="0">
                <a:solidFill>
                  <a:srgbClr val="000000"/>
                </a:solidFill>
                <a:latin typeface="Calibri"/>
              </a:rPr>
              <a:t>个点作为初始的质心点（</a:t>
            </a:r>
            <a:r>
              <a:rPr lang="zh-CN" altLang="en-US" dirty="0">
                <a:solidFill>
                  <a:srgbClr val="FF0000"/>
                </a:solidFill>
                <a:latin typeface="Calibri"/>
              </a:rPr>
              <a:t>随机选择</a:t>
            </a:r>
            <a:r>
              <a:rPr lang="zh-CN" altLang="en-US" dirty="0">
                <a:solidFill>
                  <a:srgbClr val="000000"/>
                </a:solidFill>
                <a:latin typeface="Calibri"/>
              </a:rPr>
              <a:t>）</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当任意一个点的簇分配结果</a:t>
            </a:r>
            <a:r>
              <a:rPr lang="zh-CN" altLang="en-US" dirty="0">
                <a:solidFill>
                  <a:srgbClr val="FF0000"/>
                </a:solidFill>
                <a:latin typeface="Calibri"/>
              </a:rPr>
              <a:t>发生改变</a:t>
            </a:r>
            <a:r>
              <a:rPr lang="zh-CN" altLang="en-US" dirty="0">
                <a:solidFill>
                  <a:srgbClr val="000000"/>
                </a:solidFill>
                <a:latin typeface="Calibri"/>
              </a:rPr>
              <a:t>时</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       对数据集中的每一个数据点</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              对每一个质心</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                     计算质心与数据点的距离</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              将数据点分配到距离</a:t>
            </a:r>
            <a:r>
              <a:rPr lang="zh-CN" altLang="en-US" dirty="0">
                <a:solidFill>
                  <a:srgbClr val="FF0000"/>
                </a:solidFill>
                <a:latin typeface="Calibri"/>
              </a:rPr>
              <a:t>最近</a:t>
            </a:r>
            <a:r>
              <a:rPr lang="zh-CN" altLang="en-US" dirty="0">
                <a:solidFill>
                  <a:srgbClr val="000000"/>
                </a:solidFill>
                <a:latin typeface="Calibri"/>
              </a:rPr>
              <a:t>的簇</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       对每一个簇，计算簇中所有点的</a:t>
            </a:r>
            <a:r>
              <a:rPr lang="zh-CN" altLang="en-US" dirty="0">
                <a:solidFill>
                  <a:srgbClr val="FF0000"/>
                </a:solidFill>
                <a:latin typeface="Calibri"/>
              </a:rPr>
              <a:t>均值</a:t>
            </a:r>
            <a:r>
              <a:rPr lang="zh-CN" altLang="en-US" dirty="0">
                <a:solidFill>
                  <a:srgbClr val="000000"/>
                </a:solidFill>
                <a:latin typeface="Calibri"/>
              </a:rPr>
              <a:t>，并将均</a:t>
            </a:r>
            <a:endParaRPr lang="en-US" altLang="zh-CN" dirty="0">
              <a:solidFill>
                <a:srgbClr val="000000"/>
              </a:solidFill>
              <a:latin typeface="Calibri"/>
            </a:endParaRPr>
          </a:p>
          <a:p>
            <a:pPr marL="0" indent="0">
              <a:spcBef>
                <a:spcPts val="193"/>
              </a:spcBef>
              <a:buNone/>
              <a:tabLst>
                <a:tab pos="0" algn="l"/>
              </a:tabLst>
            </a:pPr>
            <a:endParaRPr lang="en-US" altLang="zh-CN" dirty="0">
              <a:solidFill>
                <a:srgbClr val="000000"/>
              </a:solidFill>
              <a:latin typeface="Calibri"/>
            </a:endParaRPr>
          </a:p>
          <a:p>
            <a:pPr marL="0" indent="0">
              <a:spcBef>
                <a:spcPts val="193"/>
              </a:spcBef>
              <a:buNone/>
              <a:tabLst>
                <a:tab pos="0" algn="l"/>
              </a:tabLst>
            </a:pPr>
            <a:r>
              <a:rPr lang="zh-CN" altLang="en-US" dirty="0">
                <a:solidFill>
                  <a:srgbClr val="000000"/>
                </a:solidFill>
                <a:latin typeface="Calibri"/>
              </a:rPr>
              <a:t>值作为质心</a:t>
            </a:r>
          </a:p>
        </p:txBody>
      </p:sp>
    </p:spTree>
    <p:extLst>
      <p:ext uri="{BB962C8B-B14F-4D97-AF65-F5344CB8AC3E}">
        <p14:creationId xmlns:p14="http://schemas.microsoft.com/office/powerpoint/2010/main" val="397409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None/>
            </a:pPr>
            <a:r>
              <a:rPr lang="zh-CN" altLang="en-US" sz="4000" dirty="0" smtClean="0"/>
              <a:t>如何</a:t>
            </a:r>
            <a:r>
              <a:rPr lang="zh-CN" altLang="en-US" sz="4000" dirty="0"/>
              <a:t>度量聚类效果及保证</a:t>
            </a:r>
            <a:r>
              <a:rPr lang="zh-CN" altLang="en-US" sz="4000" dirty="0" smtClean="0"/>
              <a:t>收敛？</a:t>
            </a:r>
            <a:endParaRPr lang="zh-CN" altLang="en-US" sz="4000" dirty="0"/>
          </a:p>
        </p:txBody>
      </p:sp>
      <mc:AlternateContent xmlns:mc="http://schemas.openxmlformats.org/markup-compatibility/2006" xmlns:a14="http://schemas.microsoft.com/office/drawing/2010/main">
        <mc:Choice Requires="a14">
          <p:sp>
            <p:nvSpPr>
              <p:cNvPr id="4" name="内容占位符 2"/>
              <p:cNvSpPr>
                <a:spLocks noGrp="1"/>
              </p:cNvSpPr>
              <p:nvPr>
                <p:ph idx="1"/>
              </p:nvPr>
            </p:nvSpPr>
            <p:spPr/>
            <p:txBody>
              <a:bodyPr>
                <a:noAutofit/>
              </a:bodyPr>
              <a:lstStyle/>
              <a:p>
                <a:pPr marL="73453" indent="0">
                  <a:buNone/>
                </a:pPr>
                <a:r>
                  <a:rPr lang="zh-CN" altLang="en-US" sz="2400" dirty="0"/>
                  <a:t>    </a:t>
                </a:r>
                <a:r>
                  <a:rPr lang="en-US" altLang="zh-CN" sz="2400" dirty="0"/>
                  <a:t>K-</a:t>
                </a:r>
                <a:r>
                  <a:rPr lang="zh-CN" altLang="en-US" sz="2400" dirty="0"/>
                  <a:t>均值聚类一般用误差平方和（</a:t>
                </a:r>
                <a:r>
                  <a:rPr lang="en-US" altLang="zh-CN" sz="2400" dirty="0"/>
                  <a:t>Sum of the Squared Error, SSE</a:t>
                </a:r>
                <a:r>
                  <a:rPr lang="zh-CN" altLang="en-US" sz="2400" dirty="0"/>
                  <a:t>）作为聚类的目标函数来度量聚类效果：</a:t>
                </a:r>
                <a:endParaRPr lang="en-US" altLang="zh-CN" sz="2400" dirty="0"/>
              </a:p>
              <a:p>
                <a:pPr marL="0" indent="0">
                  <a:buNone/>
                </a:pPr>
                <a14:m>
                  <m:oMathPara xmlns:m="http://schemas.openxmlformats.org/officeDocument/2006/math">
                    <m:oMathParaPr>
                      <m:jc m:val="center"/>
                    </m:oMathParaPr>
                    <m:oMath xmlns:m="http://schemas.openxmlformats.org/officeDocument/2006/math">
                      <m:r>
                        <m:rPr>
                          <m:sty m:val="p"/>
                        </m:rPr>
                        <a:rPr lang="en-US" altLang="zh-CN" sz="2400" dirty="0">
                          <a:latin typeface="Cambria Math"/>
                        </a:rPr>
                        <m:t>S</m:t>
                      </m:r>
                      <m:r>
                        <a:rPr lang="en-US" altLang="zh-CN" sz="2400" i="1" dirty="0">
                          <a:latin typeface="Cambria Math"/>
                        </a:rPr>
                        <m:t>𝑆𝐸</m:t>
                      </m:r>
                      <m:r>
                        <a:rPr lang="en-US" altLang="zh-CN" sz="2400" i="1" dirty="0">
                          <a:latin typeface="Cambria Math"/>
                        </a:rPr>
                        <m:t>=</m:t>
                      </m:r>
                      <m:nary>
                        <m:naryPr>
                          <m:chr m:val="∑"/>
                          <m:ctrlPr>
                            <a:rPr lang="en-US" altLang="zh-CN" sz="2400" i="1" dirty="0">
                              <a:latin typeface="Cambria Math"/>
                            </a:rPr>
                          </m:ctrlPr>
                        </m:naryPr>
                        <m:sub>
                          <m:r>
                            <m:rPr>
                              <m:brk m:alnAt="23"/>
                            </m:rPr>
                            <a:rPr lang="en-US" altLang="zh-CN" sz="2400" i="1" dirty="0">
                              <a:latin typeface="Cambria Math"/>
                            </a:rPr>
                            <m:t>𝑖</m:t>
                          </m:r>
                          <m:r>
                            <a:rPr lang="en-US" altLang="zh-CN" sz="2400" i="1" dirty="0">
                              <a:latin typeface="Cambria Math"/>
                            </a:rPr>
                            <m:t>=1</m:t>
                          </m:r>
                        </m:sub>
                        <m:sup>
                          <m:r>
                            <a:rPr lang="en-US" altLang="zh-CN" sz="2400" i="1" dirty="0">
                              <a:latin typeface="Cambria Math"/>
                            </a:rPr>
                            <m:t>𝑘</m:t>
                          </m:r>
                        </m:sup>
                        <m:e>
                          <m:nary>
                            <m:naryPr>
                              <m:chr m:val="∑"/>
                              <m:supHide m:val="on"/>
                              <m:ctrlPr>
                                <a:rPr lang="en-US" altLang="zh-CN" sz="2400" i="1" dirty="0">
                                  <a:latin typeface="Cambria Math"/>
                                </a:rPr>
                              </m:ctrlPr>
                            </m:naryPr>
                            <m:sub>
                              <m:r>
                                <m:rPr>
                                  <m:brk m:alnAt="7"/>
                                </m:rPr>
                                <a:rPr lang="en-US" altLang="zh-CN" sz="2400" i="1" dirty="0">
                                  <a:latin typeface="Cambria Math"/>
                                </a:rPr>
                                <m:t>𝑥</m:t>
                              </m:r>
                              <m:r>
                                <a:rPr lang="en-US" altLang="zh-CN" sz="2400" i="1" dirty="0">
                                  <a:latin typeface="Cambria Math"/>
                                  <a:ea typeface="Cambria Math"/>
                                </a:rPr>
                                <m:t>∈</m:t>
                              </m:r>
                              <m:sSub>
                                <m:sSubPr>
                                  <m:ctrlPr>
                                    <a:rPr lang="en-US" altLang="zh-CN" sz="2400" i="1" dirty="0">
                                      <a:latin typeface="Cambria Math"/>
                                      <a:ea typeface="Cambria Math"/>
                                    </a:rPr>
                                  </m:ctrlPr>
                                </m:sSubPr>
                                <m:e>
                                  <m:r>
                                    <a:rPr lang="en-US" altLang="zh-CN" sz="2400" i="1" dirty="0">
                                      <a:latin typeface="Cambria Math"/>
                                      <a:ea typeface="Cambria Math"/>
                                    </a:rPr>
                                    <m:t>𝐶</m:t>
                                  </m:r>
                                </m:e>
                                <m:sub>
                                  <m:r>
                                    <a:rPr lang="en-US" altLang="zh-CN" sz="2400" i="1" dirty="0">
                                      <a:latin typeface="Cambria Math"/>
                                      <a:ea typeface="Cambria Math"/>
                                    </a:rPr>
                                    <m:t>𝑖</m:t>
                                  </m:r>
                                </m:sub>
                              </m:sSub>
                            </m:sub>
                            <m:sup/>
                            <m:e>
                              <m:r>
                                <a:rPr lang="en-US" altLang="zh-CN" sz="2400" i="1" dirty="0">
                                  <a:latin typeface="Cambria Math"/>
                                </a:rPr>
                                <m:t>𝑑𝑖𝑠𝑡</m:t>
                              </m:r>
                              <m:sSup>
                                <m:sSupPr>
                                  <m:ctrlPr>
                                    <a:rPr lang="en-US" altLang="zh-CN" sz="2400" i="1" dirty="0">
                                      <a:latin typeface="Cambria Math"/>
                                    </a:rPr>
                                  </m:ctrlPr>
                                </m:sSupPr>
                                <m:e>
                                  <m:d>
                                    <m:dPr>
                                      <m:ctrlPr>
                                        <a:rPr lang="en-US" altLang="zh-CN" sz="2400" i="1" dirty="0">
                                          <a:latin typeface="Cambria Math"/>
                                        </a:rPr>
                                      </m:ctrlPr>
                                    </m:dPr>
                                    <m:e>
                                      <m:sSub>
                                        <m:sSubPr>
                                          <m:ctrlPr>
                                            <a:rPr lang="en-US" altLang="zh-CN" sz="2400" i="1" dirty="0">
                                              <a:latin typeface="Cambria Math"/>
                                            </a:rPr>
                                          </m:ctrlPr>
                                        </m:sSubPr>
                                        <m:e>
                                          <m:r>
                                            <a:rPr lang="en-US" altLang="zh-CN" sz="2400" i="1" dirty="0">
                                              <a:latin typeface="Cambria Math"/>
                                            </a:rPr>
                                            <m:t>𝑐</m:t>
                                          </m:r>
                                        </m:e>
                                        <m:sub>
                                          <m:r>
                                            <a:rPr lang="en-US" altLang="zh-CN" sz="2400" i="1" dirty="0">
                                              <a:latin typeface="Cambria Math"/>
                                            </a:rPr>
                                            <m:t>𝑖</m:t>
                                          </m:r>
                                        </m:sub>
                                      </m:sSub>
                                      <m:r>
                                        <a:rPr lang="en-US" altLang="zh-CN" sz="2400" i="1" dirty="0">
                                          <a:latin typeface="Cambria Math"/>
                                        </a:rPr>
                                        <m:t>,</m:t>
                                      </m:r>
                                      <m:r>
                                        <a:rPr lang="en-US" altLang="zh-CN" sz="2400" i="1" dirty="0">
                                          <a:latin typeface="Cambria Math"/>
                                        </a:rPr>
                                        <m:t>𝑥</m:t>
                                      </m:r>
                                    </m:e>
                                  </m:d>
                                </m:e>
                                <m:sup>
                                  <m:r>
                                    <a:rPr lang="en-US" altLang="zh-CN" sz="2400" i="1" dirty="0">
                                      <a:latin typeface="Cambria Math"/>
                                    </a:rPr>
                                    <m:t>2</m:t>
                                  </m:r>
                                </m:sup>
                              </m:sSup>
                            </m:e>
                          </m:nary>
                        </m:e>
                      </m:nary>
                    </m:oMath>
                  </m:oMathPara>
                </a14:m>
                <a:endParaRPr lang="en-US" altLang="zh-CN" sz="2400" dirty="0"/>
              </a:p>
              <a:p>
                <a:pPr marL="0" indent="0">
                  <a:buNone/>
                </a:pPr>
                <a:r>
                  <a:rPr lang="zh-CN" altLang="en-US" sz="2400" dirty="0"/>
                  <a:t>    可以证明在每一次的迭代过程中，</a:t>
                </a:r>
                <a:r>
                  <a:rPr lang="en-US" altLang="zh-CN" sz="2400" dirty="0"/>
                  <a:t>SSE</a:t>
                </a:r>
                <a:r>
                  <a:rPr lang="zh-CN" altLang="en-US" sz="2400" dirty="0"/>
                  <a:t>都是减小的，所以最后算法一定可以收敛。</a:t>
                </a:r>
                <a:endParaRPr lang="en-US" altLang="zh-CN" sz="2400" dirty="0"/>
              </a:p>
              <a:p>
                <a:pPr marL="0" indent="0">
                  <a:buNone/>
                </a:pPr>
                <a:r>
                  <a:rPr lang="zh-CN" altLang="en-US" sz="2400" dirty="0"/>
                  <a:t>    但由于</a:t>
                </a:r>
                <a:r>
                  <a:rPr lang="en-US" altLang="zh-CN" sz="2400" dirty="0"/>
                  <a:t>SSE</a:t>
                </a:r>
                <a:r>
                  <a:rPr lang="zh-CN" altLang="en-US" sz="2400" dirty="0"/>
                  <a:t>是非凸函数，所以聚类                                          可能收敛到局部最小值而非全局最                                          小值。</a:t>
                </a:r>
                <a:endParaRPr lang="en-US" altLang="zh-CN" sz="2400" dirty="0"/>
              </a:p>
            </p:txBody>
          </p:sp>
        </mc:Choice>
        <mc:Fallback xmlns="">
          <p:sp>
            <p:nvSpPr>
              <p:cNvPr id="4" name="内容占位符 2"/>
              <p:cNvSpPr>
                <a:spLocks noGrp="1" noRot="1" noChangeAspect="1" noMove="1" noResize="1" noEditPoints="1" noAdjustHandles="1" noChangeArrowheads="1" noChangeShapeType="1" noTextEdit="1"/>
              </p:cNvSpPr>
              <p:nvPr>
                <p:ph idx="1"/>
              </p:nvPr>
            </p:nvSpPr>
            <p:spPr>
              <a:blipFill>
                <a:blip r:embed="rId2"/>
                <a:stretch>
                  <a:fillRect l="-1286" t="-13743" r="-2251"/>
                </a:stretch>
              </a:blipFill>
            </p:spPr>
            <p:txBody>
              <a:bodyPr/>
              <a:lstStyle/>
              <a:p>
                <a:r>
                  <a:rPr lang="zh-CN" altLang="en-US">
                    <a:noFill/>
                  </a:rPr>
                  <a:t> </a:t>
                </a:r>
              </a:p>
            </p:txBody>
          </p:sp>
        </mc:Fallback>
      </mc:AlternateContent>
      <p:pic>
        <p:nvPicPr>
          <p:cNvPr id="5" name="Picture 2">
            <a:extLst>
              <a:ext uri="{FF2B5EF4-FFF2-40B4-BE49-F238E27FC236}">
                <a16:creationId xmlns:a16="http://schemas.microsoft.com/office/drawing/2014/main" xmlns="" id="{6BE73829-03C9-9A41-A9AB-BF401F3510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6674" y="4041658"/>
            <a:ext cx="3018676" cy="2543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617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trips(down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strips(down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strips(downLeft)">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strips(downLeft)">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B6B3F24-CA00-C943-B50D-F9C3267E5819}"/>
              </a:ext>
            </a:extLst>
          </p:cNvPr>
          <p:cNvSpPr>
            <a:spLocks noGrp="1"/>
          </p:cNvSpPr>
          <p:nvPr>
            <p:ph type="title"/>
          </p:nvPr>
        </p:nvSpPr>
        <p:spPr/>
        <p:txBody>
          <a:bodyPr>
            <a:normAutofit/>
          </a:bodyPr>
          <a:lstStyle/>
          <a:p>
            <a:r>
              <a:rPr kumimoji="1" lang="zh-CN" altLang="en-US" sz="4000" dirty="0"/>
              <a:t>每次迭代</a:t>
            </a:r>
            <a:r>
              <a:rPr kumimoji="1" lang="en-US" altLang="zh-CN" sz="4000" dirty="0"/>
              <a:t>SSE</a:t>
            </a:r>
            <a:r>
              <a:rPr kumimoji="1" lang="zh-CN" altLang="en-US" sz="4000" dirty="0"/>
              <a:t>均减小的证明</a:t>
            </a:r>
          </a:p>
        </p:txBody>
      </p:sp>
      <p:pic>
        <p:nvPicPr>
          <p:cNvPr id="8" name="内容占位符 7">
            <a:extLst>
              <a:ext uri="{FF2B5EF4-FFF2-40B4-BE49-F238E27FC236}">
                <a16:creationId xmlns="" xmlns:a16="http://schemas.microsoft.com/office/drawing/2014/main" id="{5E5A045B-7069-C649-8E3B-72C6ECFB1CB9}"/>
              </a:ext>
            </a:extLst>
          </p:cNvPr>
          <p:cNvPicPr>
            <a:picLocks noGrp="1" noChangeAspect="1"/>
          </p:cNvPicPr>
          <p:nvPr>
            <p:ph idx="1"/>
          </p:nvPr>
        </p:nvPicPr>
        <p:blipFill>
          <a:blip r:embed="rId3"/>
          <a:stretch>
            <a:fillRect/>
          </a:stretch>
        </p:blipFill>
        <p:spPr>
          <a:xfrm>
            <a:off x="948595" y="1435208"/>
            <a:ext cx="4034372" cy="3043854"/>
          </a:xfrm>
        </p:spPr>
      </p:pic>
      <p:sp>
        <p:nvSpPr>
          <p:cNvPr id="9" name="文本框 8">
            <a:extLst>
              <a:ext uri="{FF2B5EF4-FFF2-40B4-BE49-F238E27FC236}">
                <a16:creationId xmlns="" xmlns:a16="http://schemas.microsoft.com/office/drawing/2014/main" id="{03D998F5-F22E-5C40-A445-5A05DED25B22}"/>
              </a:ext>
            </a:extLst>
          </p:cNvPr>
          <p:cNvSpPr txBox="1"/>
          <p:nvPr/>
        </p:nvSpPr>
        <p:spPr>
          <a:xfrm>
            <a:off x="948595" y="4726113"/>
            <a:ext cx="8195405" cy="2123658"/>
          </a:xfrm>
          <a:prstGeom prst="rect">
            <a:avLst/>
          </a:prstGeom>
          <a:noFill/>
        </p:spPr>
        <p:txBody>
          <a:bodyPr wrap="square" rtlCol="0">
            <a:spAutoFit/>
          </a:bodyPr>
          <a:lstStyle/>
          <a:p>
            <a:r>
              <a:rPr kumimoji="1" lang="zh-CN" altLang="en-US" sz="2400" dirty="0">
                <a:solidFill>
                  <a:prstClr val="black"/>
                </a:solidFill>
                <a:latin typeface="Times New Roman" panose="02020603050405020304" pitchFamily="18" charset="0"/>
                <a:cs typeface="Times New Roman" panose="02020603050405020304" pitchFamily="18" charset="0"/>
              </a:rPr>
              <a:t>假设有</a:t>
            </a:r>
            <a:r>
              <a:rPr kumimoji="1" lang="en-US" altLang="zh-CN" sz="2400" dirty="0">
                <a:solidFill>
                  <a:prstClr val="black"/>
                </a:solidFill>
                <a:latin typeface="Times New Roman" panose="02020603050405020304" pitchFamily="18" charset="0"/>
                <a:cs typeface="Times New Roman" panose="02020603050405020304" pitchFamily="18" charset="0"/>
              </a:rPr>
              <a:t>n</a:t>
            </a:r>
            <a:r>
              <a:rPr kumimoji="1" lang="zh-CN" altLang="en-US" sz="2400" dirty="0">
                <a:solidFill>
                  <a:prstClr val="black"/>
                </a:solidFill>
                <a:latin typeface="Times New Roman" panose="02020603050405020304" pitchFamily="18" charset="0"/>
                <a:cs typeface="Times New Roman" panose="02020603050405020304" pitchFamily="18" charset="0"/>
              </a:rPr>
              <a:t>个数</a:t>
            </a:r>
            <a:r>
              <a:rPr kumimoji="1" lang="zh-CN" altLang="en-US" sz="2400" dirty="0" smtClean="0">
                <a:solidFill>
                  <a:prstClr val="black"/>
                </a:solidFill>
                <a:latin typeface="Times New Roman" panose="02020603050405020304" pitchFamily="18" charset="0"/>
                <a:cs typeface="Times New Roman" panose="02020603050405020304" pitchFamily="18" charset="0"/>
              </a:rPr>
              <a:t>据点，坐标分别为</a:t>
            </a:r>
            <a:r>
              <a:rPr kumimoji="1" lang="en-US" altLang="zh-CN" sz="2400" dirty="0" smtClean="0">
                <a:solidFill>
                  <a:prstClr val="black"/>
                </a:solidFill>
                <a:latin typeface="Times New Roman" panose="02020603050405020304" pitchFamily="18" charset="0"/>
                <a:cs typeface="Times New Roman" panose="02020603050405020304" pitchFamily="18" charset="0"/>
              </a:rPr>
              <a:t>(a</a:t>
            </a:r>
            <a:r>
              <a:rPr kumimoji="1" lang="en-US" altLang="zh-CN" sz="2400" baseline="-25000" dirty="0" smtClean="0">
                <a:solidFill>
                  <a:prstClr val="black"/>
                </a:solidFill>
                <a:latin typeface="Times New Roman" panose="02020603050405020304" pitchFamily="18" charset="0"/>
                <a:cs typeface="Times New Roman" panose="02020603050405020304" pitchFamily="18" charset="0"/>
              </a:rPr>
              <a:t>1</a:t>
            </a:r>
            <a:r>
              <a:rPr kumimoji="1" lang="en-US" altLang="zh-CN" sz="2400" dirty="0" smtClean="0">
                <a:solidFill>
                  <a:prstClr val="black"/>
                </a:solidFill>
                <a:latin typeface="Times New Roman" panose="02020603050405020304" pitchFamily="18" charset="0"/>
                <a:cs typeface="Times New Roman" panose="02020603050405020304" pitchFamily="18" charset="0"/>
              </a:rPr>
              <a:t>,b</a:t>
            </a:r>
            <a:r>
              <a:rPr kumimoji="1" lang="en-US" altLang="zh-CN" sz="2400" baseline="-25000" dirty="0" smtClean="0">
                <a:solidFill>
                  <a:prstClr val="black"/>
                </a:solidFill>
                <a:latin typeface="Times New Roman" panose="02020603050405020304" pitchFamily="18" charset="0"/>
                <a:cs typeface="Times New Roman" panose="02020603050405020304" pitchFamily="18" charset="0"/>
              </a:rPr>
              <a:t>1</a:t>
            </a:r>
            <a:r>
              <a:rPr kumimoji="1" lang="en-US" altLang="zh-CN" sz="2400" dirty="0" smtClean="0">
                <a:solidFill>
                  <a:prstClr val="black"/>
                </a:solidFill>
                <a:latin typeface="Times New Roman" panose="02020603050405020304" pitchFamily="18" charset="0"/>
                <a:cs typeface="Times New Roman" panose="02020603050405020304" pitchFamily="18" charset="0"/>
              </a:rPr>
              <a:t>),(a</a:t>
            </a:r>
            <a:r>
              <a:rPr kumimoji="1" lang="en-US" altLang="zh-CN" sz="2400" baseline="-25000" dirty="0" smtClean="0">
                <a:solidFill>
                  <a:prstClr val="black"/>
                </a:solidFill>
                <a:latin typeface="Times New Roman" panose="02020603050405020304" pitchFamily="18" charset="0"/>
                <a:cs typeface="Times New Roman" panose="02020603050405020304" pitchFamily="18" charset="0"/>
              </a:rPr>
              <a:t>2</a:t>
            </a:r>
            <a:r>
              <a:rPr kumimoji="1" lang="en-US" altLang="zh-CN" sz="2400" dirty="0" smtClean="0">
                <a:solidFill>
                  <a:prstClr val="black"/>
                </a:solidFill>
                <a:latin typeface="Times New Roman" panose="02020603050405020304" pitchFamily="18" charset="0"/>
                <a:cs typeface="Times New Roman" panose="02020603050405020304" pitchFamily="18" charset="0"/>
              </a:rPr>
              <a:t>,b</a:t>
            </a:r>
            <a:r>
              <a:rPr kumimoji="1" lang="en-US" altLang="zh-CN" sz="2400" baseline="-25000" dirty="0" smtClean="0">
                <a:solidFill>
                  <a:prstClr val="black"/>
                </a:solidFill>
                <a:latin typeface="Times New Roman" panose="02020603050405020304" pitchFamily="18" charset="0"/>
                <a:cs typeface="Times New Roman" panose="02020603050405020304" pitchFamily="18" charset="0"/>
              </a:rPr>
              <a:t>2</a:t>
            </a:r>
            <a:r>
              <a:rPr kumimoji="1" lang="en-US" altLang="zh-CN" sz="2400" dirty="0" smtClean="0">
                <a:solidFill>
                  <a:prstClr val="black"/>
                </a:solidFill>
                <a:latin typeface="Times New Roman" panose="02020603050405020304" pitchFamily="18" charset="0"/>
                <a:cs typeface="Times New Roman" panose="02020603050405020304" pitchFamily="18" charset="0"/>
              </a:rPr>
              <a:t>),(a</a:t>
            </a:r>
            <a:r>
              <a:rPr kumimoji="1" lang="en-US" altLang="zh-CN" sz="2400" baseline="-25000" dirty="0" smtClean="0">
                <a:solidFill>
                  <a:prstClr val="black"/>
                </a:solidFill>
                <a:latin typeface="Times New Roman" panose="02020603050405020304" pitchFamily="18" charset="0"/>
                <a:cs typeface="Times New Roman" panose="02020603050405020304" pitchFamily="18" charset="0"/>
              </a:rPr>
              <a:t>3</a:t>
            </a:r>
            <a:r>
              <a:rPr kumimoji="1" lang="en-US" altLang="zh-CN" sz="2400" dirty="0" smtClean="0">
                <a:solidFill>
                  <a:prstClr val="black"/>
                </a:solidFill>
                <a:latin typeface="Times New Roman" panose="02020603050405020304" pitchFamily="18" charset="0"/>
                <a:cs typeface="Times New Roman" panose="02020603050405020304" pitchFamily="18" charset="0"/>
              </a:rPr>
              <a:t>,b</a:t>
            </a:r>
            <a:r>
              <a:rPr kumimoji="1" lang="en-US" altLang="zh-CN" sz="2400" baseline="-25000" dirty="0" smtClean="0">
                <a:solidFill>
                  <a:prstClr val="black"/>
                </a:solidFill>
                <a:latin typeface="Times New Roman" panose="02020603050405020304" pitchFamily="18" charset="0"/>
                <a:cs typeface="Times New Roman" panose="02020603050405020304" pitchFamily="18" charset="0"/>
              </a:rPr>
              <a:t>3</a:t>
            </a:r>
            <a:r>
              <a:rPr kumimoji="1" lang="en-US" altLang="zh-CN" sz="2400" dirty="0" smtClean="0">
                <a:solidFill>
                  <a:prstClr val="black"/>
                </a:solidFill>
                <a:latin typeface="Times New Roman" panose="02020603050405020304" pitchFamily="18" charset="0"/>
                <a:cs typeface="Times New Roman" panose="02020603050405020304" pitchFamily="18" charset="0"/>
              </a:rPr>
              <a:t>)…(</a:t>
            </a:r>
            <a:r>
              <a:rPr kumimoji="1" lang="en-US" altLang="zh-CN" sz="2400" dirty="0" err="1" smtClean="0">
                <a:solidFill>
                  <a:prstClr val="black"/>
                </a:solidFill>
                <a:latin typeface="Times New Roman" panose="02020603050405020304" pitchFamily="18" charset="0"/>
                <a:cs typeface="Times New Roman" panose="02020603050405020304" pitchFamily="18" charset="0"/>
              </a:rPr>
              <a:t>a</a:t>
            </a:r>
            <a:r>
              <a:rPr kumimoji="1" lang="en-US" altLang="zh-CN" sz="2400" baseline="-25000" dirty="0" err="1" smtClean="0">
                <a:solidFill>
                  <a:prstClr val="black"/>
                </a:solidFill>
                <a:latin typeface="Times New Roman" panose="02020603050405020304" pitchFamily="18" charset="0"/>
                <a:cs typeface="Times New Roman" panose="02020603050405020304" pitchFamily="18" charset="0"/>
              </a:rPr>
              <a:t>n</a:t>
            </a:r>
            <a:r>
              <a:rPr kumimoji="1" lang="en-US" altLang="zh-CN" sz="2400" dirty="0" err="1" smtClean="0">
                <a:solidFill>
                  <a:prstClr val="black"/>
                </a:solidFill>
                <a:latin typeface="Times New Roman" panose="02020603050405020304" pitchFamily="18" charset="0"/>
                <a:cs typeface="Times New Roman" panose="02020603050405020304" pitchFamily="18" charset="0"/>
              </a:rPr>
              <a:t>,b</a:t>
            </a:r>
            <a:r>
              <a:rPr kumimoji="1" lang="en-US" altLang="zh-CN" sz="2400" baseline="-25000" dirty="0" err="1" smtClean="0">
                <a:solidFill>
                  <a:prstClr val="black"/>
                </a:solidFill>
                <a:latin typeface="Times New Roman" panose="02020603050405020304" pitchFamily="18" charset="0"/>
                <a:cs typeface="Times New Roman" panose="02020603050405020304" pitchFamily="18" charset="0"/>
              </a:rPr>
              <a:t>n</a:t>
            </a:r>
            <a:r>
              <a:rPr kumimoji="1" lang="en-US" altLang="zh-CN" sz="2400" dirty="0" smtClean="0">
                <a:solidFill>
                  <a:prstClr val="black"/>
                </a:solidFill>
                <a:latin typeface="Times New Roman" panose="02020603050405020304" pitchFamily="18" charset="0"/>
                <a:cs typeface="Times New Roman" panose="02020603050405020304" pitchFamily="18" charset="0"/>
              </a:rPr>
              <a:t>),</a:t>
            </a:r>
            <a:r>
              <a:rPr kumimoji="1" lang="zh-CN" altLang="en-US" sz="2400" dirty="0" smtClean="0">
                <a:solidFill>
                  <a:prstClr val="black"/>
                </a:solidFill>
                <a:latin typeface="Times New Roman" panose="02020603050405020304" pitchFamily="18" charset="0"/>
                <a:cs typeface="Times New Roman" panose="02020603050405020304" pitchFamily="18" charset="0"/>
              </a:rPr>
              <a:t>在二维平面上任取一点坐标为</a:t>
            </a:r>
            <a:r>
              <a:rPr kumimoji="1" lang="en-US" altLang="zh-CN" sz="2400" dirty="0" smtClean="0">
                <a:solidFill>
                  <a:prstClr val="black"/>
                </a:solidFill>
                <a:latin typeface="Times New Roman" panose="02020603050405020304" pitchFamily="18" charset="0"/>
                <a:cs typeface="Times New Roman" panose="02020603050405020304" pitchFamily="18" charset="0"/>
              </a:rPr>
              <a:t>(</a:t>
            </a:r>
            <a:r>
              <a:rPr kumimoji="1" lang="en-US" altLang="zh-CN" sz="2400" dirty="0" err="1" smtClean="0">
                <a:solidFill>
                  <a:prstClr val="black"/>
                </a:solidFill>
                <a:latin typeface="Times New Roman" panose="02020603050405020304" pitchFamily="18" charset="0"/>
                <a:cs typeface="Times New Roman" panose="02020603050405020304" pitchFamily="18" charset="0"/>
              </a:rPr>
              <a:t>x,y</a:t>
            </a:r>
            <a:r>
              <a:rPr kumimoji="1" lang="en-US" altLang="zh-CN" sz="2400" dirty="0" smtClean="0">
                <a:solidFill>
                  <a:prstClr val="black"/>
                </a:solidFill>
                <a:latin typeface="Times New Roman" panose="02020603050405020304" pitchFamily="18" charset="0"/>
                <a:cs typeface="Times New Roman" panose="02020603050405020304" pitchFamily="18" charset="0"/>
              </a:rPr>
              <a:t>)</a:t>
            </a:r>
            <a:r>
              <a:rPr kumimoji="1" lang="zh-CN" altLang="en-US" sz="2400" dirty="0" smtClean="0">
                <a:solidFill>
                  <a:prstClr val="black"/>
                </a:solidFill>
                <a:latin typeface="Times New Roman" panose="02020603050405020304" pitchFamily="18" charset="0"/>
                <a:cs typeface="Times New Roman" panose="02020603050405020304" pitchFamily="18" charset="0"/>
              </a:rPr>
              <a:t>，计算其到所有数据点的距离平方和可以得到：</a:t>
            </a:r>
            <a:endParaRPr kumimoji="1" lang="en-US" altLang="zh-CN" sz="2400" dirty="0" smtClean="0">
              <a:solidFill>
                <a:prstClr val="black"/>
              </a:solidFill>
              <a:latin typeface="Times New Roman" panose="02020603050405020304" pitchFamily="18" charset="0"/>
              <a:cs typeface="Times New Roman" panose="02020603050405020304" pitchFamily="18" charset="0"/>
            </a:endParaRPr>
          </a:p>
          <a:p>
            <a:endParaRPr kumimoji="1" lang="en-US" altLang="zh-CN" sz="2400" dirty="0">
              <a:solidFill>
                <a:prstClr val="black"/>
              </a:solidFill>
              <a:latin typeface="Times New Roman" panose="02020603050405020304" pitchFamily="18" charset="0"/>
              <a:cs typeface="Times New Roman" panose="02020603050405020304" pitchFamily="18" charset="0"/>
            </a:endParaRPr>
          </a:p>
          <a:p>
            <a:endParaRPr kumimoji="1" lang="en-US" altLang="zh-CN" dirty="0">
              <a:solidFill>
                <a:prstClr val="black"/>
              </a:solidFill>
              <a:latin typeface="Times New Roman" panose="02020603050405020304" pitchFamily="18" charset="0"/>
              <a:cs typeface="Times New Roman" panose="02020603050405020304" pitchFamily="18" charset="0"/>
            </a:endParaRPr>
          </a:p>
          <a:p>
            <a:endParaRPr kumimoji="1" lang="en-US" altLang="zh-CN" dirty="0">
              <a:solidFill>
                <a:prstClr val="black"/>
              </a:solidFill>
              <a:latin typeface="Times New Roman" panose="02020603050405020304" pitchFamily="18" charset="0"/>
              <a:cs typeface="Times New Roman" panose="02020603050405020304" pitchFamily="18" charset="0"/>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252632210"/>
              </p:ext>
            </p:extLst>
          </p:nvPr>
        </p:nvGraphicFramePr>
        <p:xfrm>
          <a:off x="1117599" y="6017692"/>
          <a:ext cx="7746629" cy="673620"/>
        </p:xfrm>
        <a:graphic>
          <a:graphicData uri="http://schemas.openxmlformats.org/presentationml/2006/ole">
            <mc:AlternateContent xmlns:mc="http://schemas.openxmlformats.org/markup-compatibility/2006">
              <mc:Choice xmlns:v="urn:schemas-microsoft-com:vml" Requires="v">
                <p:oleObj spid="_x0000_s6179" name="Equation" r:id="rId4" imgW="3213000" imgH="279360" progId="Equation.DSMT4">
                  <p:embed/>
                </p:oleObj>
              </mc:Choice>
              <mc:Fallback>
                <p:oleObj name="Equation" r:id="rId4" imgW="3213000" imgH="279360" progId="Equation.DSMT4">
                  <p:embed/>
                  <p:pic>
                    <p:nvPicPr>
                      <p:cNvPr id="0" name=""/>
                      <p:cNvPicPr/>
                      <p:nvPr/>
                    </p:nvPicPr>
                    <p:blipFill>
                      <a:blip/>
                      <a:stretch>
                        <a:fillRect/>
                      </a:stretch>
                    </p:blipFill>
                    <p:spPr>
                      <a:xfrm>
                        <a:off x="1117599" y="6017692"/>
                        <a:ext cx="7746629" cy="673620"/>
                      </a:xfrm>
                      <a:prstGeom prst="rect">
                        <a:avLst/>
                      </a:prstGeom>
                    </p:spPr>
                  </p:pic>
                </p:oleObj>
              </mc:Fallback>
            </mc:AlternateContent>
          </a:graphicData>
        </a:graphic>
      </p:graphicFrame>
    </p:spTree>
    <p:extLst>
      <p:ext uri="{BB962C8B-B14F-4D97-AF65-F5344CB8AC3E}">
        <p14:creationId xmlns:p14="http://schemas.microsoft.com/office/powerpoint/2010/main" val="18586061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4000" dirty="0">
                <a:solidFill>
                  <a:prstClr val="black"/>
                </a:solidFill>
              </a:rPr>
              <a:t>每次迭代</a:t>
            </a:r>
            <a:r>
              <a:rPr kumimoji="1" lang="en-US" altLang="zh-CN" sz="4000" dirty="0">
                <a:solidFill>
                  <a:prstClr val="black"/>
                </a:solidFill>
              </a:rPr>
              <a:t>SSE</a:t>
            </a:r>
            <a:r>
              <a:rPr kumimoji="1" lang="zh-CN" altLang="en-US" sz="4000" dirty="0">
                <a:solidFill>
                  <a:prstClr val="black"/>
                </a:solidFill>
              </a:rPr>
              <a:t>均减小的证明</a:t>
            </a:r>
            <a:endParaRPr lang="zh-CN" altLang="en-US" sz="4000" dirty="0"/>
          </a:p>
        </p:txBody>
      </p:sp>
      <p:sp>
        <p:nvSpPr>
          <p:cNvPr id="3" name="内容占位符 2"/>
          <p:cNvSpPr>
            <a:spLocks noGrp="1"/>
          </p:cNvSpPr>
          <p:nvPr>
            <p:ph idx="1"/>
          </p:nvPr>
        </p:nvSpPr>
        <p:spPr>
          <a:xfrm>
            <a:off x="628650" y="1825624"/>
            <a:ext cx="7886700" cy="5032375"/>
          </a:xfrm>
        </p:spPr>
        <p:txBody>
          <a:bodyPr>
            <a:norm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pPr>
              <a:lnSpc>
                <a:spcPct val="120000"/>
              </a:lnSpc>
            </a:pPr>
            <a:r>
              <a:rPr lang="zh-CN" altLang="en-US" dirty="0" smtClean="0"/>
              <a:t>当                                    时，第一个中括号取得最小值。</a:t>
            </a:r>
            <a:endParaRPr lang="en-US" altLang="zh-CN" dirty="0" smtClean="0"/>
          </a:p>
          <a:p>
            <a:pPr>
              <a:lnSpc>
                <a:spcPct val="120000"/>
              </a:lnSpc>
            </a:pPr>
            <a:r>
              <a:rPr lang="zh-CN" altLang="en-US" dirty="0" smtClean="0"/>
              <a:t>当                                   时，第二个中括号取得最小值</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872121588"/>
              </p:ext>
            </p:extLst>
          </p:nvPr>
        </p:nvGraphicFramePr>
        <p:xfrm>
          <a:off x="-91621" y="1978576"/>
          <a:ext cx="9278938" cy="1850474"/>
        </p:xfrm>
        <a:graphic>
          <a:graphicData uri="http://schemas.openxmlformats.org/presentationml/2006/ole">
            <mc:AlternateContent xmlns:mc="http://schemas.openxmlformats.org/markup-compatibility/2006">
              <mc:Choice xmlns:v="urn:schemas-microsoft-com:vml" Requires="v">
                <p:oleObj spid="_x0000_s7273" name="Equation" r:id="rId3" imgW="4838400" imgH="965160" progId="Equation.DSMT4">
                  <p:embed/>
                </p:oleObj>
              </mc:Choice>
              <mc:Fallback>
                <p:oleObj name="Equation" r:id="rId3" imgW="4838400" imgH="965160" progId="Equation.DSMT4">
                  <p:embed/>
                  <p:pic>
                    <p:nvPicPr>
                      <p:cNvPr id="0" name=""/>
                      <p:cNvPicPr/>
                      <p:nvPr/>
                    </p:nvPicPr>
                    <p:blipFill>
                      <a:blip r:embed="rId4"/>
                      <a:stretch>
                        <a:fillRect/>
                      </a:stretch>
                    </p:blipFill>
                    <p:spPr>
                      <a:xfrm>
                        <a:off x="-91621" y="1978576"/>
                        <a:ext cx="9278938" cy="185047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51638412"/>
              </p:ext>
            </p:extLst>
          </p:nvPr>
        </p:nvGraphicFramePr>
        <p:xfrm>
          <a:off x="1361619" y="4260854"/>
          <a:ext cx="2757579" cy="881288"/>
        </p:xfrm>
        <a:graphic>
          <a:graphicData uri="http://schemas.openxmlformats.org/presentationml/2006/ole">
            <mc:AlternateContent xmlns:mc="http://schemas.openxmlformats.org/markup-compatibility/2006">
              <mc:Choice xmlns:v="urn:schemas-microsoft-com:vml" Requires="v">
                <p:oleObj spid="_x0000_s7274" name="Equation" r:id="rId5" imgW="1231560" imgH="393480" progId="Equation.DSMT4">
                  <p:embed/>
                </p:oleObj>
              </mc:Choice>
              <mc:Fallback>
                <p:oleObj name="Equation" r:id="rId5" imgW="1231560" imgH="393480" progId="Equation.DSMT4">
                  <p:embed/>
                  <p:pic>
                    <p:nvPicPr>
                      <p:cNvPr id="0" name=""/>
                      <p:cNvPicPr/>
                      <p:nvPr/>
                    </p:nvPicPr>
                    <p:blipFill>
                      <a:blip r:embed="rId6"/>
                      <a:stretch>
                        <a:fillRect/>
                      </a:stretch>
                    </p:blipFill>
                    <p:spPr>
                      <a:xfrm>
                        <a:off x="1361619" y="4260854"/>
                        <a:ext cx="2757579" cy="88128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908562011"/>
              </p:ext>
            </p:extLst>
          </p:nvPr>
        </p:nvGraphicFramePr>
        <p:xfrm>
          <a:off x="1381125" y="5414963"/>
          <a:ext cx="2701925" cy="881062"/>
        </p:xfrm>
        <a:graphic>
          <a:graphicData uri="http://schemas.openxmlformats.org/presentationml/2006/ole">
            <mc:AlternateContent xmlns:mc="http://schemas.openxmlformats.org/markup-compatibility/2006">
              <mc:Choice xmlns:v="urn:schemas-microsoft-com:vml" Requires="v">
                <p:oleObj spid="_x0000_s7275" name="Equation" r:id="rId7" imgW="1206360" imgH="393480" progId="Equation.DSMT4">
                  <p:embed/>
                </p:oleObj>
              </mc:Choice>
              <mc:Fallback>
                <p:oleObj name="Equation" r:id="rId7" imgW="1206360" imgH="393480" progId="Equation.DSMT4">
                  <p:embed/>
                  <p:pic>
                    <p:nvPicPr>
                      <p:cNvPr id="0" name="对象 4"/>
                      <p:cNvPicPr>
                        <a:picLocks noChangeAspect="1" noChangeArrowheads="1"/>
                      </p:cNvPicPr>
                      <p:nvPr/>
                    </p:nvPicPr>
                    <p:blipFill>
                      <a:blip r:embed="rId8"/>
                      <a:srcRect/>
                      <a:stretch>
                        <a:fillRect/>
                      </a:stretch>
                    </p:blipFill>
                    <p:spPr bwMode="auto">
                      <a:xfrm>
                        <a:off x="1381125" y="5414963"/>
                        <a:ext cx="270192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59488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4000" dirty="0">
                <a:solidFill>
                  <a:prstClr val="black"/>
                </a:solidFill>
              </a:rPr>
              <a:t>每次迭代</a:t>
            </a:r>
            <a:r>
              <a:rPr kumimoji="1" lang="en-US" altLang="zh-CN" sz="4000" dirty="0">
                <a:solidFill>
                  <a:prstClr val="black"/>
                </a:solidFill>
              </a:rPr>
              <a:t>SSE</a:t>
            </a:r>
            <a:r>
              <a:rPr kumimoji="1" lang="zh-CN" altLang="en-US" sz="4000" dirty="0">
                <a:solidFill>
                  <a:prstClr val="black"/>
                </a:solidFill>
              </a:rPr>
              <a:t>均减小的证明</a:t>
            </a:r>
            <a:endParaRPr lang="zh-CN" altLang="en-US" dirty="0"/>
          </a:p>
        </p:txBody>
      </p:sp>
      <p:sp>
        <p:nvSpPr>
          <p:cNvPr id="3" name="内容占位符 2"/>
          <p:cNvSpPr>
            <a:spLocks noGrp="1"/>
          </p:cNvSpPr>
          <p:nvPr>
            <p:ph idx="1"/>
          </p:nvPr>
        </p:nvSpPr>
        <p:spPr/>
        <p:txBody>
          <a:bodyPr/>
          <a:lstStyle/>
          <a:p>
            <a:pPr>
              <a:lnSpc>
                <a:spcPct val="120000"/>
              </a:lnSpc>
            </a:pPr>
            <a:r>
              <a:rPr lang="zh-CN" altLang="en-US" sz="2400" dirty="0"/>
              <a:t>所以每次质心的移动都会使得</a:t>
            </a:r>
            <a:r>
              <a:rPr lang="en-US" altLang="zh-CN" sz="2400" dirty="0"/>
              <a:t>SSE</a:t>
            </a:r>
            <a:r>
              <a:rPr lang="zh-CN" altLang="en-US" sz="2400" dirty="0"/>
              <a:t>减小。</a:t>
            </a:r>
          </a:p>
          <a:p>
            <a:pPr>
              <a:lnSpc>
                <a:spcPct val="120000"/>
              </a:lnSpc>
            </a:pPr>
            <a:r>
              <a:rPr lang="zh-CN" altLang="en-US" sz="2400" dirty="0"/>
              <a:t>而质心移动后重新分簇时，由于数据点总是被分给距离自己更近的质心，所以</a:t>
            </a:r>
            <a:r>
              <a:rPr lang="en-US" altLang="zh-CN" sz="2400" dirty="0"/>
              <a:t>SSE</a:t>
            </a:r>
            <a:r>
              <a:rPr lang="zh-CN" altLang="en-US" sz="2400" dirty="0"/>
              <a:t>会再次减小，直到质心不再移动。</a:t>
            </a:r>
          </a:p>
          <a:p>
            <a:endParaRPr lang="zh-CN"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0" y="3340998"/>
            <a:ext cx="4175926" cy="351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5893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dirty="0" smtClean="0"/>
              <a:t>K-</a:t>
            </a:r>
            <a:r>
              <a:rPr lang="zh-CN" altLang="en-US" sz="4000" dirty="0"/>
              <a:t>均值算法优点</a:t>
            </a:r>
          </a:p>
        </p:txBody>
      </p:sp>
      <p:sp>
        <p:nvSpPr>
          <p:cNvPr id="3" name="内容占位符 2"/>
          <p:cNvSpPr>
            <a:spLocks noGrp="1"/>
          </p:cNvSpPr>
          <p:nvPr>
            <p:ph idx="1"/>
          </p:nvPr>
        </p:nvSpPr>
        <p:spPr/>
        <p:txBody>
          <a:bodyPr>
            <a:normAutofit/>
          </a:bodyPr>
          <a:lstStyle/>
          <a:p>
            <a:pPr marL="0" indent="0">
              <a:lnSpc>
                <a:spcPct val="120000"/>
              </a:lnSpc>
              <a:spcBef>
                <a:spcPts val="0"/>
              </a:spcBef>
              <a:buNone/>
            </a:pPr>
            <a:r>
              <a:rPr lang="en-US" altLang="zh-CN" dirty="0"/>
              <a:t>1.</a:t>
            </a:r>
            <a:r>
              <a:rPr lang="zh-CN" altLang="en-US" dirty="0"/>
              <a:t>算法</a:t>
            </a:r>
            <a:r>
              <a:rPr lang="zh-CN" altLang="en-US" dirty="0">
                <a:solidFill>
                  <a:srgbClr val="FF0000"/>
                </a:solidFill>
              </a:rPr>
              <a:t>简单</a:t>
            </a:r>
            <a:r>
              <a:rPr lang="zh-CN" altLang="en-US" dirty="0"/>
              <a:t>，容易理解</a:t>
            </a:r>
            <a:endParaRPr lang="en-US" altLang="zh-CN" dirty="0"/>
          </a:p>
          <a:p>
            <a:pPr marL="0" indent="0">
              <a:lnSpc>
                <a:spcPct val="120000"/>
              </a:lnSpc>
              <a:spcBef>
                <a:spcPts val="0"/>
              </a:spcBef>
              <a:buNone/>
            </a:pPr>
            <a:r>
              <a:rPr lang="en-US" altLang="zh-CN" dirty="0"/>
              <a:t>2.</a:t>
            </a:r>
            <a:r>
              <a:rPr lang="zh-CN" altLang="en-US" dirty="0">
                <a:solidFill>
                  <a:srgbClr val="FF0000"/>
                </a:solidFill>
              </a:rPr>
              <a:t> 时间复杂度</a:t>
            </a:r>
            <a:r>
              <a:rPr lang="zh-CN" altLang="en-US" dirty="0"/>
              <a:t>近于</a:t>
            </a:r>
            <a:r>
              <a:rPr lang="zh-CN" altLang="en-US" dirty="0">
                <a:solidFill>
                  <a:srgbClr val="FF0000"/>
                </a:solidFill>
              </a:rPr>
              <a:t>线性</a:t>
            </a:r>
            <a:r>
              <a:rPr lang="zh-CN" altLang="en-US" dirty="0"/>
              <a:t>，而且适合挖掘大规模数据集。</a:t>
            </a:r>
            <a:r>
              <a:rPr lang="en-US" altLang="zh-CN" dirty="0"/>
              <a:t>K-</a:t>
            </a:r>
            <a:r>
              <a:rPr lang="zh-CN" altLang="en-US" dirty="0"/>
              <a:t>均值算法的时间复杂度是</a:t>
            </a:r>
            <a:r>
              <a:rPr lang="en-US" altLang="zh-CN" dirty="0"/>
              <a:t>O(</a:t>
            </a:r>
            <a:r>
              <a:rPr lang="en-US" altLang="zh-CN" dirty="0" err="1"/>
              <a:t>mktn</a:t>
            </a:r>
            <a:r>
              <a:rPr lang="en-US" altLang="zh-CN" dirty="0"/>
              <a:t>) (</a:t>
            </a:r>
            <a:r>
              <a:rPr lang="zh-CN" altLang="en-US" dirty="0"/>
              <a:t>或者</a:t>
            </a:r>
            <a:r>
              <a:rPr lang="en-US" altLang="zh-CN" dirty="0"/>
              <a:t>O(n)),</a:t>
            </a:r>
            <a:r>
              <a:rPr lang="zh-CN" altLang="en-US" dirty="0"/>
              <a:t>其中</a:t>
            </a:r>
            <a:r>
              <a:rPr lang="en-US" altLang="zh-CN" dirty="0"/>
              <a:t>n</a:t>
            </a:r>
            <a:r>
              <a:rPr lang="zh-CN" altLang="en-US" dirty="0"/>
              <a:t>代表数据集中对象的数量，</a:t>
            </a:r>
            <a:r>
              <a:rPr lang="en-US" altLang="zh-CN" dirty="0"/>
              <a:t>k</a:t>
            </a:r>
            <a:r>
              <a:rPr lang="zh-CN" altLang="en-US" dirty="0"/>
              <a:t>代表着簇的数目</a:t>
            </a:r>
            <a:r>
              <a:rPr lang="zh-CN" altLang="en-US" dirty="0" smtClean="0"/>
              <a:t>。</a:t>
            </a:r>
            <a:r>
              <a:rPr lang="en-US" altLang="zh-CN" dirty="0" smtClean="0"/>
              <a:t>t</a:t>
            </a:r>
            <a:r>
              <a:rPr lang="zh-CN" altLang="en-US" dirty="0"/>
              <a:t>代表着算法迭代的次数，</a:t>
            </a:r>
            <a:r>
              <a:rPr lang="en-US" altLang="zh-CN" dirty="0"/>
              <a:t>m</a:t>
            </a:r>
            <a:r>
              <a:rPr lang="zh-CN" altLang="en-US" dirty="0"/>
              <a:t>代表维度</a:t>
            </a:r>
            <a:endParaRPr lang="en-US" altLang="zh-CN" dirty="0"/>
          </a:p>
          <a:p>
            <a:pPr marL="0" indent="0">
              <a:lnSpc>
                <a:spcPct val="120000"/>
              </a:lnSpc>
              <a:spcBef>
                <a:spcPts val="0"/>
              </a:spcBef>
              <a:buNone/>
            </a:pPr>
            <a:r>
              <a:rPr lang="en-US" altLang="zh-CN" dirty="0"/>
              <a:t>3.</a:t>
            </a:r>
            <a:r>
              <a:rPr lang="zh-CN" altLang="en-US" dirty="0"/>
              <a:t>适合高维数据</a:t>
            </a:r>
          </a:p>
        </p:txBody>
      </p:sp>
    </p:spTree>
    <p:extLst>
      <p:ext uri="{BB962C8B-B14F-4D97-AF65-F5344CB8AC3E}">
        <p14:creationId xmlns:p14="http://schemas.microsoft.com/office/powerpoint/2010/main" val="47872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GB" altLang="zh-CN" sz="4000" dirty="0" smtClean="0"/>
              <a:t>K-</a:t>
            </a:r>
            <a:r>
              <a:rPr lang="zh-CN" altLang="en-US" sz="4000" dirty="0"/>
              <a:t>均值算法缺点</a:t>
            </a:r>
          </a:p>
        </p:txBody>
      </p:sp>
      <p:sp>
        <p:nvSpPr>
          <p:cNvPr id="3" name="内容占位符 2"/>
          <p:cNvSpPr>
            <a:spLocks noGrp="1"/>
          </p:cNvSpPr>
          <p:nvPr>
            <p:ph idx="1"/>
          </p:nvPr>
        </p:nvSpPr>
        <p:spPr/>
        <p:txBody>
          <a:bodyPr>
            <a:normAutofit/>
          </a:bodyPr>
          <a:lstStyle/>
          <a:p>
            <a:pPr marL="0" indent="0">
              <a:buNone/>
            </a:pPr>
            <a:r>
              <a:rPr lang="en-US" altLang="zh-CN" dirty="0"/>
              <a:t>1.K</a:t>
            </a:r>
            <a:r>
              <a:rPr lang="zh-CN" altLang="en-US" dirty="0"/>
              <a:t>值需要预先给定；</a:t>
            </a:r>
            <a:endParaRPr lang="en-US" altLang="zh-CN" dirty="0"/>
          </a:p>
          <a:p>
            <a:pPr marL="0" indent="0">
              <a:buNone/>
            </a:pPr>
            <a:r>
              <a:rPr lang="en-US" altLang="zh-CN" dirty="0"/>
              <a:t>2.</a:t>
            </a:r>
            <a:r>
              <a:rPr lang="zh-CN" altLang="en-US" dirty="0"/>
              <a:t>对初始质心位置敏感，选取不当易造成收敛于</a:t>
            </a:r>
            <a:r>
              <a:rPr lang="zh-CN" altLang="en-US" dirty="0">
                <a:solidFill>
                  <a:srgbClr val="FF0000"/>
                </a:solidFill>
              </a:rPr>
              <a:t>局部最小值</a:t>
            </a:r>
            <a:r>
              <a:rPr lang="zh-CN" altLang="en-US" dirty="0"/>
              <a:t>；</a:t>
            </a:r>
            <a:endParaRPr lang="en-US" altLang="zh-CN" dirty="0"/>
          </a:p>
          <a:p>
            <a:pPr marL="0" indent="0">
              <a:buNone/>
            </a:pPr>
            <a:r>
              <a:rPr lang="en-US" altLang="zh-CN" dirty="0"/>
              <a:t>3.</a:t>
            </a:r>
            <a:r>
              <a:rPr lang="zh-CN" altLang="en-US" dirty="0"/>
              <a:t>对噪声点和离群点敏感；</a:t>
            </a:r>
            <a:endParaRPr lang="en-US" altLang="zh-CN" dirty="0"/>
          </a:p>
          <a:p>
            <a:pPr marL="0" indent="0">
              <a:buNone/>
            </a:pPr>
            <a:r>
              <a:rPr lang="en-US" altLang="zh-CN" dirty="0"/>
              <a:t>4.</a:t>
            </a:r>
            <a:r>
              <a:rPr lang="zh-CN" altLang="en-US" dirty="0"/>
              <a:t>不适合</a:t>
            </a:r>
            <a:r>
              <a:rPr lang="zh-CN" altLang="en-US" dirty="0">
                <a:solidFill>
                  <a:srgbClr val="FF0000"/>
                </a:solidFill>
              </a:rPr>
              <a:t>非球状</a:t>
            </a:r>
            <a:r>
              <a:rPr lang="zh-CN" altLang="en-US" dirty="0"/>
              <a:t>簇，也不适合                                           圆环状的。</a:t>
            </a: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4078" y="2889609"/>
            <a:ext cx="2847825" cy="213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1755" y="4623965"/>
            <a:ext cx="2633403"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675" y="4515538"/>
            <a:ext cx="2236649" cy="1702524"/>
          </a:xfrm>
          <a:prstGeom prst="rect">
            <a:avLst/>
          </a:prstGeom>
        </p:spPr>
      </p:pic>
    </p:spTree>
    <p:extLst>
      <p:ext uri="{BB962C8B-B14F-4D97-AF65-F5344CB8AC3E}">
        <p14:creationId xmlns:p14="http://schemas.microsoft.com/office/powerpoint/2010/main" val="163534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75"/>
                                        </p:tgtEl>
                                        <p:attrNameLst>
                                          <p:attrName>style.visibility</p:attrName>
                                        </p:attrNameLst>
                                      </p:cBhvr>
                                      <p:to>
                                        <p:strVal val="visible"/>
                                      </p:to>
                                    </p:set>
                                    <p:animEffect transition="in" filter="wipe(up)">
                                      <p:cBhvr>
                                        <p:cTn id="22" dur="500"/>
                                        <p:tgtEl>
                                          <p:spTgt spid="307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076"/>
                                        </p:tgtEl>
                                        <p:attrNameLst>
                                          <p:attrName>style.visibility</p:attrName>
                                        </p:attrNameLst>
                                      </p:cBhvr>
                                      <p:to>
                                        <p:strVal val="visible"/>
                                      </p:to>
                                    </p:set>
                                    <p:animEffect transition="in" filter="wipe(up)">
                                      <p:cBhvr>
                                        <p:cTn id="32" dur="500"/>
                                        <p:tgtEl>
                                          <p:spTgt spid="307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F14D99-B4EC-9F40-AD03-A6730B4ACE7B}"/>
              </a:ext>
            </a:extLst>
          </p:cNvPr>
          <p:cNvSpPr>
            <a:spLocks noGrp="1"/>
          </p:cNvSpPr>
          <p:nvPr>
            <p:ph type="title"/>
          </p:nvPr>
        </p:nvSpPr>
        <p:spPr/>
        <p:txBody>
          <a:bodyPr>
            <a:normAutofit/>
          </a:bodyPr>
          <a:lstStyle/>
          <a:p>
            <a:r>
              <a:rPr kumimoji="1" lang="zh-CN" altLang="en-US" sz="4000" dirty="0"/>
              <a:t>本章内容</a:t>
            </a:r>
          </a:p>
        </p:txBody>
      </p:sp>
      <p:sp>
        <p:nvSpPr>
          <p:cNvPr id="3" name="内容占位符 2">
            <a:extLst>
              <a:ext uri="{FF2B5EF4-FFF2-40B4-BE49-F238E27FC236}">
                <a16:creationId xmlns:a16="http://schemas.microsoft.com/office/drawing/2014/main" xmlns="" id="{3F0B580F-3E71-BD40-8429-2C1388725E9B}"/>
              </a:ext>
            </a:extLst>
          </p:cNvPr>
          <p:cNvSpPr>
            <a:spLocks noGrp="1"/>
          </p:cNvSpPr>
          <p:nvPr>
            <p:ph idx="1"/>
          </p:nvPr>
        </p:nvSpPr>
        <p:spPr/>
        <p:txBody>
          <a:bodyPr/>
          <a:lstStyle/>
          <a:p>
            <a:pPr marL="0" indent="0">
              <a:buNone/>
            </a:pPr>
            <a:r>
              <a:rPr kumimoji="1" lang="zh-CN" altLang="en-US" dirty="0"/>
              <a:t>第一节 </a:t>
            </a:r>
            <a:r>
              <a:rPr kumimoji="1" lang="en-US" altLang="zh-CN" dirty="0" smtClean="0"/>
              <a:t>k-means</a:t>
            </a:r>
            <a:r>
              <a:rPr kumimoji="1" lang="zh-CN" altLang="en-US" dirty="0" smtClean="0"/>
              <a:t>算法</a:t>
            </a:r>
            <a:endParaRPr kumimoji="1" lang="en-US" altLang="zh-CN" dirty="0" smtClean="0"/>
          </a:p>
          <a:p>
            <a:pPr marL="0" indent="0">
              <a:buNone/>
            </a:pPr>
            <a:r>
              <a:rPr kumimoji="1" lang="en-US" altLang="zh-CN" sz="2400" dirty="0" smtClean="0"/>
              <a:t>      1.1 k-means</a:t>
            </a:r>
            <a:r>
              <a:rPr kumimoji="1" lang="zh-CN" altLang="en-US" sz="2400" dirty="0"/>
              <a:t>算法</a:t>
            </a:r>
            <a:r>
              <a:rPr kumimoji="1" lang="zh-CN" altLang="en-US" sz="2400" dirty="0" smtClean="0"/>
              <a:t>复习</a:t>
            </a:r>
            <a:endParaRPr kumimoji="1" lang="en-US" altLang="zh-CN" sz="2400" dirty="0" smtClean="0"/>
          </a:p>
          <a:p>
            <a:pPr marL="0" indent="0">
              <a:buNone/>
            </a:pPr>
            <a:r>
              <a:rPr kumimoji="1" lang="en-US" altLang="zh-CN" sz="2400" dirty="0"/>
              <a:t> </a:t>
            </a:r>
            <a:r>
              <a:rPr kumimoji="1" lang="en-US" altLang="zh-CN" sz="2400" dirty="0" smtClean="0"/>
              <a:t>     1.2 </a:t>
            </a:r>
            <a:r>
              <a:rPr kumimoji="1" lang="zh-CN" altLang="en-US" sz="2400" dirty="0" smtClean="0"/>
              <a:t>时间复杂度</a:t>
            </a:r>
            <a:endParaRPr kumimoji="1" lang="en-US" altLang="zh-CN" sz="2400" dirty="0" smtClean="0"/>
          </a:p>
          <a:p>
            <a:pPr marL="0" indent="0">
              <a:buNone/>
            </a:pPr>
            <a:r>
              <a:rPr kumimoji="1" lang="zh-CN" altLang="en-US" dirty="0" smtClean="0"/>
              <a:t>第二</a:t>
            </a:r>
            <a:r>
              <a:rPr kumimoji="1" lang="zh-CN" altLang="en-US" dirty="0"/>
              <a:t>节 </a:t>
            </a:r>
            <a:r>
              <a:rPr kumimoji="1" lang="en-US" altLang="zh-CN" dirty="0"/>
              <a:t>k-means</a:t>
            </a:r>
            <a:r>
              <a:rPr kumimoji="1" lang="zh-CN" altLang="en-US" dirty="0"/>
              <a:t>改进</a:t>
            </a:r>
            <a:r>
              <a:rPr kumimoji="1" lang="zh-CN" altLang="en-US" dirty="0" smtClean="0"/>
              <a:t>算法</a:t>
            </a:r>
            <a:endParaRPr kumimoji="1" lang="en-US" altLang="zh-CN" dirty="0" smtClean="0"/>
          </a:p>
          <a:p>
            <a:pPr marL="0" indent="0">
              <a:buNone/>
            </a:pPr>
            <a:r>
              <a:rPr kumimoji="1" lang="zh-CN" altLang="en-US" dirty="0"/>
              <a:t>第三</a:t>
            </a:r>
            <a:r>
              <a:rPr kumimoji="1" lang="zh-CN" altLang="en-US" dirty="0" smtClean="0"/>
              <a:t>节 </a:t>
            </a:r>
            <a:r>
              <a:rPr kumimoji="1" lang="en-US" altLang="zh-CN" dirty="0" smtClean="0"/>
              <a:t>k-means</a:t>
            </a:r>
            <a:r>
              <a:rPr kumimoji="1" lang="zh-CN" altLang="en-US" dirty="0"/>
              <a:t>算法实现</a:t>
            </a:r>
            <a:endParaRPr kumimoji="1" lang="en-US" altLang="zh-CN" dirty="0" smtClean="0"/>
          </a:p>
          <a:p>
            <a:pPr marL="0" indent="0">
              <a:buNone/>
            </a:pPr>
            <a:r>
              <a:rPr kumimoji="1" lang="zh-CN" altLang="en-US" dirty="0"/>
              <a:t>第四</a:t>
            </a:r>
            <a:r>
              <a:rPr kumimoji="1" lang="zh-CN" altLang="en-US" dirty="0" smtClean="0"/>
              <a:t>节 </a:t>
            </a:r>
            <a:r>
              <a:rPr kumimoji="1" lang="en-US" altLang="zh-CN" dirty="0" smtClean="0"/>
              <a:t>k-means</a:t>
            </a:r>
            <a:r>
              <a:rPr kumimoji="1" lang="zh-CN" altLang="en-US" dirty="0" smtClean="0"/>
              <a:t>改进算法实现</a:t>
            </a:r>
            <a:endParaRPr kumimoji="1" lang="en-US" altLang="zh-CN" dirty="0"/>
          </a:p>
          <a:p>
            <a:pPr marL="0" indent="0">
              <a:buNone/>
            </a:pPr>
            <a:r>
              <a:rPr kumimoji="1" lang="zh-CN" altLang="en-US" dirty="0" smtClean="0"/>
              <a:t>第五节 核</a:t>
            </a:r>
            <a:r>
              <a:rPr kumimoji="1" lang="en-US" altLang="zh-CN" dirty="0" smtClean="0"/>
              <a:t>k-means</a:t>
            </a:r>
            <a:r>
              <a:rPr kumimoji="1" lang="zh-CN" altLang="en-US" dirty="0"/>
              <a:t>算法</a:t>
            </a:r>
            <a:endParaRPr kumimoji="1" lang="en-US" altLang="zh-CN" dirty="0"/>
          </a:p>
          <a:p>
            <a:pPr marL="0" indent="0">
              <a:buNone/>
            </a:pPr>
            <a:r>
              <a:rPr kumimoji="1" lang="zh-CN" altLang="en-US" dirty="0" smtClean="0"/>
              <a:t>第六节 核</a:t>
            </a:r>
            <a:r>
              <a:rPr kumimoji="1" lang="en-US" altLang="zh-CN" dirty="0" smtClean="0"/>
              <a:t>k-means</a:t>
            </a:r>
            <a:r>
              <a:rPr kumimoji="1" lang="zh-CN" altLang="en-US" dirty="0"/>
              <a:t>算法实现</a:t>
            </a:r>
          </a:p>
        </p:txBody>
      </p:sp>
    </p:spTree>
    <p:extLst>
      <p:ext uri="{BB962C8B-B14F-4D97-AF65-F5344CB8AC3E}">
        <p14:creationId xmlns:p14="http://schemas.microsoft.com/office/powerpoint/2010/main" val="627301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1143000" y="2934381"/>
            <a:ext cx="6858000" cy="1655762"/>
          </a:xfrm>
        </p:spPr>
        <p:txBody>
          <a:bodyPr>
            <a:normAutofit/>
          </a:bodyPr>
          <a:lstStyle/>
          <a:p>
            <a:r>
              <a:rPr lang="en-US" altLang="zh-CN" sz="5400" dirty="0"/>
              <a:t>1.2</a:t>
            </a:r>
            <a:r>
              <a:rPr lang="zh-CN" altLang="en-US" sz="5400" dirty="0"/>
              <a:t>时间复杂</a:t>
            </a:r>
            <a:r>
              <a:rPr lang="zh-CN" altLang="en-US" sz="5400" dirty="0" smtClean="0"/>
              <a:t>度</a:t>
            </a:r>
            <a:endParaRPr lang="zh-CN" altLang="en-US" sz="5400" dirty="0"/>
          </a:p>
        </p:txBody>
      </p:sp>
    </p:spTree>
    <p:extLst>
      <p:ext uri="{BB962C8B-B14F-4D97-AF65-F5344CB8AC3E}">
        <p14:creationId xmlns:p14="http://schemas.microsoft.com/office/powerpoint/2010/main" val="2078895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例 </a:t>
            </a:r>
            <a:r>
              <a:rPr lang="en-US" altLang="zh-CN" sz="4000" dirty="0" smtClean="0"/>
              <a:t>1.2.1</a:t>
            </a:r>
            <a:endParaRPr lang="zh-CN" altLang="en-US" sz="4000" dirty="0"/>
          </a:p>
        </p:txBody>
      </p:sp>
      <p:sp>
        <p:nvSpPr>
          <p:cNvPr id="3" name="内容占位符 2"/>
          <p:cNvSpPr>
            <a:spLocks noGrp="1"/>
          </p:cNvSpPr>
          <p:nvPr>
            <p:ph idx="1"/>
          </p:nvPr>
        </p:nvSpPr>
        <p:spPr/>
        <p:txBody>
          <a:bodyPr/>
          <a:lstStyle/>
          <a:p>
            <a:r>
              <a:rPr lang="zh-CN" altLang="en-US" dirty="0"/>
              <a:t>如果 </a:t>
            </a:r>
            <a:r>
              <a:rPr lang="en-US" altLang="zh-CN" dirty="0" err="1"/>
              <a:t>a+b+c</a:t>
            </a:r>
            <a:r>
              <a:rPr lang="en-US" altLang="zh-CN" dirty="0"/>
              <a:t>=1000</a:t>
            </a:r>
            <a:r>
              <a:rPr lang="zh-CN" altLang="en-US" dirty="0"/>
              <a:t>，且 </a:t>
            </a:r>
            <a:r>
              <a:rPr lang="en-US" altLang="zh-CN" dirty="0" smtClean="0"/>
              <a:t>a</a:t>
            </a:r>
            <a:r>
              <a:rPr lang="en-US" altLang="zh-CN" baseline="30000" dirty="0" smtClean="0"/>
              <a:t>2</a:t>
            </a:r>
            <a:r>
              <a:rPr lang="en-US" altLang="zh-CN" dirty="0" smtClean="0"/>
              <a:t>+b</a:t>
            </a:r>
            <a:r>
              <a:rPr lang="en-US" altLang="zh-CN" baseline="30000" dirty="0" smtClean="0"/>
              <a:t>2</a:t>
            </a:r>
            <a:r>
              <a:rPr lang="en-US" altLang="zh-CN" dirty="0" smtClean="0"/>
              <a:t>=c</a:t>
            </a:r>
            <a:r>
              <a:rPr lang="en-US" altLang="zh-CN" baseline="30000" dirty="0" smtClean="0"/>
              <a:t>2</a:t>
            </a:r>
            <a:r>
              <a:rPr lang="zh-CN" altLang="en-US" dirty="0" smtClean="0"/>
              <a:t>（</a:t>
            </a:r>
            <a:r>
              <a:rPr lang="en-US" altLang="zh-CN" dirty="0" err="1"/>
              <a:t>a,b,c</a:t>
            </a:r>
            <a:r>
              <a:rPr lang="en-US" altLang="zh-CN" dirty="0"/>
              <a:t> </a:t>
            </a:r>
            <a:r>
              <a:rPr lang="zh-CN" altLang="en-US" dirty="0"/>
              <a:t>为自然数），如何求出所有</a:t>
            </a:r>
            <a:r>
              <a:rPr lang="en-US" altLang="zh-CN" dirty="0"/>
              <a:t>a</a:t>
            </a:r>
            <a:r>
              <a:rPr lang="zh-CN" altLang="en-US" dirty="0"/>
              <a:t>、</a:t>
            </a:r>
            <a:r>
              <a:rPr lang="en-US" altLang="zh-CN" dirty="0"/>
              <a:t>b</a:t>
            </a:r>
            <a:r>
              <a:rPr lang="zh-CN" altLang="en-US" dirty="0"/>
              <a:t>、</a:t>
            </a:r>
            <a:r>
              <a:rPr lang="en-US" altLang="zh-CN" dirty="0"/>
              <a:t>c</a:t>
            </a:r>
            <a:r>
              <a:rPr lang="zh-CN" altLang="en-US" dirty="0"/>
              <a:t>可能的组合</a:t>
            </a:r>
            <a:r>
              <a:rPr lang="en-US" altLang="zh-CN" dirty="0" smtClean="0"/>
              <a:t>?</a:t>
            </a:r>
          </a:p>
          <a:p>
            <a:r>
              <a:rPr lang="zh-CN" altLang="en-US" dirty="0" smtClean="0"/>
              <a:t>方法</a:t>
            </a:r>
            <a:r>
              <a:rPr lang="en-US" altLang="zh-CN" dirty="0" smtClean="0"/>
              <a:t>1</a:t>
            </a:r>
            <a:r>
              <a:rPr lang="zh-CN" altLang="en-US" dirty="0" smtClean="0"/>
              <a:t>：</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725" y="2931365"/>
            <a:ext cx="6489071" cy="4035492"/>
          </a:xfrm>
          <a:prstGeom prst="rect">
            <a:avLst/>
          </a:prstGeom>
        </p:spPr>
      </p:pic>
    </p:spTree>
    <p:extLst>
      <p:ext uri="{BB962C8B-B14F-4D97-AF65-F5344CB8AC3E}">
        <p14:creationId xmlns:p14="http://schemas.microsoft.com/office/powerpoint/2010/main" val="22758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olidFill>
                  <a:prstClr val="black"/>
                </a:solidFill>
              </a:rPr>
              <a:t>例 </a:t>
            </a:r>
            <a:r>
              <a:rPr lang="en-US" altLang="zh-CN" sz="4000" dirty="0">
                <a:solidFill>
                  <a:prstClr val="black"/>
                </a:solidFill>
              </a:rPr>
              <a:t>1.2.1</a:t>
            </a:r>
            <a:endParaRPr lang="zh-CN" altLang="en-US" dirty="0"/>
          </a:p>
        </p:txBody>
      </p:sp>
      <p:sp>
        <p:nvSpPr>
          <p:cNvPr id="3" name="内容占位符 2"/>
          <p:cNvSpPr>
            <a:spLocks noGrp="1"/>
          </p:cNvSpPr>
          <p:nvPr>
            <p:ph idx="1"/>
          </p:nvPr>
        </p:nvSpPr>
        <p:spPr/>
        <p:txBody>
          <a:bodyPr/>
          <a:lstStyle/>
          <a:p>
            <a:r>
              <a:rPr lang="zh-CN" altLang="en-US" dirty="0" smtClean="0"/>
              <a:t>方法</a:t>
            </a:r>
            <a:r>
              <a:rPr lang="en-US" altLang="zh-CN" dirty="0" smtClean="0"/>
              <a:t>1</a:t>
            </a:r>
            <a:r>
              <a:rPr lang="zh-CN" altLang="en-US" dirty="0" smtClean="0"/>
              <a:t>结果：</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68" y="2389238"/>
            <a:ext cx="4207324" cy="2732432"/>
          </a:xfrm>
          <a:prstGeom prst="rect">
            <a:avLst/>
          </a:prstGeom>
        </p:spPr>
      </p:pic>
    </p:spTree>
    <p:extLst>
      <p:ext uri="{BB962C8B-B14F-4D97-AF65-F5344CB8AC3E}">
        <p14:creationId xmlns:p14="http://schemas.microsoft.com/office/powerpoint/2010/main" val="409022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olidFill>
                  <a:prstClr val="black"/>
                </a:solidFill>
              </a:rPr>
              <a:t>例 </a:t>
            </a:r>
            <a:r>
              <a:rPr lang="en-US" altLang="zh-CN" sz="4000" dirty="0">
                <a:solidFill>
                  <a:prstClr val="black"/>
                </a:solidFill>
              </a:rPr>
              <a:t>1.2.1</a:t>
            </a:r>
            <a:endParaRPr lang="zh-CN" altLang="en-US" dirty="0"/>
          </a:p>
        </p:txBody>
      </p:sp>
      <p:sp>
        <p:nvSpPr>
          <p:cNvPr id="3" name="内容占位符 2"/>
          <p:cNvSpPr>
            <a:spLocks noGrp="1"/>
          </p:cNvSpPr>
          <p:nvPr>
            <p:ph idx="1"/>
          </p:nvPr>
        </p:nvSpPr>
        <p:spPr/>
        <p:txBody>
          <a:bodyPr/>
          <a:lstStyle/>
          <a:p>
            <a:r>
              <a:rPr lang="zh-CN" altLang="en-US" dirty="0" smtClean="0"/>
              <a:t>方法</a:t>
            </a:r>
            <a:r>
              <a:rPr lang="en-US" altLang="zh-CN" dirty="0" smtClean="0"/>
              <a:t>2</a:t>
            </a:r>
            <a:r>
              <a:rPr lang="zh-CN" altLang="en-US" dirty="0" smtClean="0"/>
              <a:t>：</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023" y="1946938"/>
            <a:ext cx="6056068" cy="4686091"/>
          </a:xfrm>
          <a:prstGeom prst="rect">
            <a:avLst/>
          </a:prstGeom>
        </p:spPr>
      </p:pic>
    </p:spTree>
    <p:extLst>
      <p:ext uri="{BB962C8B-B14F-4D97-AF65-F5344CB8AC3E}">
        <p14:creationId xmlns:p14="http://schemas.microsoft.com/office/powerpoint/2010/main" val="595791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olidFill>
                  <a:prstClr val="black"/>
                </a:solidFill>
              </a:rPr>
              <a:t>例 </a:t>
            </a:r>
            <a:r>
              <a:rPr lang="en-US" altLang="zh-CN" sz="4000" dirty="0">
                <a:solidFill>
                  <a:prstClr val="black"/>
                </a:solidFill>
              </a:rPr>
              <a:t>1.2.1</a:t>
            </a:r>
            <a:endParaRPr lang="zh-CN" altLang="en-US" dirty="0"/>
          </a:p>
        </p:txBody>
      </p:sp>
      <p:sp>
        <p:nvSpPr>
          <p:cNvPr id="3" name="内容占位符 2"/>
          <p:cNvSpPr>
            <a:spLocks noGrp="1"/>
          </p:cNvSpPr>
          <p:nvPr>
            <p:ph idx="1"/>
          </p:nvPr>
        </p:nvSpPr>
        <p:spPr/>
        <p:txBody>
          <a:bodyPr/>
          <a:lstStyle/>
          <a:p>
            <a:r>
              <a:rPr lang="zh-CN" altLang="en-US" dirty="0" smtClean="0"/>
              <a:t>方法</a:t>
            </a:r>
            <a:r>
              <a:rPr lang="en-US" altLang="zh-CN" dirty="0" smtClean="0"/>
              <a:t>2</a:t>
            </a:r>
            <a:r>
              <a:rPr lang="zh-CN" altLang="en-US" dirty="0" smtClean="0"/>
              <a:t>结果：</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188" y="2671432"/>
            <a:ext cx="3863819" cy="2655311"/>
          </a:xfrm>
          <a:prstGeom prst="rect">
            <a:avLst/>
          </a:prstGeom>
        </p:spPr>
      </p:pic>
    </p:spTree>
    <p:extLst>
      <p:ext uri="{BB962C8B-B14F-4D97-AF65-F5344CB8AC3E}">
        <p14:creationId xmlns:p14="http://schemas.microsoft.com/office/powerpoint/2010/main" val="32792318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时间复杂度</a:t>
            </a:r>
            <a:endParaRPr lang="zh-CN" altLang="en-US" sz="4000" dirty="0"/>
          </a:p>
        </p:txBody>
      </p:sp>
      <p:sp>
        <p:nvSpPr>
          <p:cNvPr id="3" name="内容占位符 2"/>
          <p:cNvSpPr>
            <a:spLocks noGrp="1"/>
          </p:cNvSpPr>
          <p:nvPr>
            <p:ph idx="1"/>
          </p:nvPr>
        </p:nvSpPr>
        <p:spPr/>
        <p:txBody>
          <a:bodyPr>
            <a:normAutofit/>
          </a:bodyPr>
          <a:lstStyle/>
          <a:p>
            <a:pPr>
              <a:lnSpc>
                <a:spcPct val="120000"/>
              </a:lnSpc>
            </a:pPr>
            <a:r>
              <a:rPr lang="zh-CN" altLang="en-US" dirty="0" smtClean="0"/>
              <a:t>同一个问题，不同的解法，解决问题的时间相差很大</a:t>
            </a:r>
            <a:r>
              <a:rPr lang="en-US" altLang="zh-CN" dirty="0" smtClean="0"/>
              <a:t>(164.9</a:t>
            </a:r>
            <a:r>
              <a:rPr lang="zh-CN" altLang="en-US" dirty="0" smtClean="0"/>
              <a:t>秒与</a:t>
            </a:r>
            <a:r>
              <a:rPr lang="en-US" altLang="zh-CN" dirty="0" smtClean="0"/>
              <a:t>0.72</a:t>
            </a:r>
            <a:r>
              <a:rPr lang="zh-CN" altLang="en-US" dirty="0" smtClean="0"/>
              <a:t>秒</a:t>
            </a:r>
            <a:r>
              <a:rPr lang="en-US" altLang="zh-CN" dirty="0" smtClean="0"/>
              <a:t>)</a:t>
            </a:r>
            <a:r>
              <a:rPr lang="zh-CN" altLang="en-US" dirty="0" smtClean="0"/>
              <a:t>，所以算法除了要求能够解决问题外，还要考虑解决问题需要付出的代价。</a:t>
            </a:r>
            <a:endParaRPr lang="en-US" altLang="zh-CN" dirty="0" smtClean="0"/>
          </a:p>
          <a:p>
            <a:pPr>
              <a:lnSpc>
                <a:spcPct val="120000"/>
              </a:lnSpc>
            </a:pPr>
            <a:r>
              <a:rPr lang="zh-CN" altLang="en-US" dirty="0"/>
              <a:t>程序的运行离不开计算机环境（包括硬件和操作系统），这些客观原因会影响程序运行的速度并反应在程序的执行时间</a:t>
            </a:r>
            <a:r>
              <a:rPr lang="zh-CN" altLang="en-US" dirty="0" smtClean="0"/>
              <a:t>上，所以单纯的以运行时间来表示算法的优劣是不可靠的。</a:t>
            </a:r>
            <a:endParaRPr lang="zh-CN" altLang="en-US" dirty="0"/>
          </a:p>
        </p:txBody>
      </p:sp>
    </p:spTree>
    <p:extLst>
      <p:ext uri="{BB962C8B-B14F-4D97-AF65-F5344CB8AC3E}">
        <p14:creationId xmlns:p14="http://schemas.microsoft.com/office/powerpoint/2010/main" val="2748247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时间复杂度</a:t>
            </a:r>
          </a:p>
        </p:txBody>
      </p:sp>
      <p:sp>
        <p:nvSpPr>
          <p:cNvPr id="3" name="内容占位符 2"/>
          <p:cNvSpPr>
            <a:spLocks noGrp="1"/>
          </p:cNvSpPr>
          <p:nvPr>
            <p:ph idx="1"/>
          </p:nvPr>
        </p:nvSpPr>
        <p:spPr>
          <a:xfrm>
            <a:off x="628650" y="1825624"/>
            <a:ext cx="7886700" cy="5032375"/>
          </a:xfrm>
        </p:spPr>
        <p:txBody>
          <a:bodyPr>
            <a:normAutofit lnSpcReduction="10000"/>
          </a:bodyPr>
          <a:lstStyle/>
          <a:p>
            <a:pPr>
              <a:lnSpc>
                <a:spcPct val="120000"/>
              </a:lnSpc>
            </a:pPr>
            <a:r>
              <a:rPr lang="zh-CN" altLang="en-US" dirty="0"/>
              <a:t>我们假定计算机执行算法每</a:t>
            </a:r>
            <a:r>
              <a:rPr lang="zh-CN" altLang="en-US" dirty="0" smtClean="0"/>
              <a:t>一次基本</a:t>
            </a:r>
            <a:r>
              <a:rPr lang="zh-CN" altLang="en-US" dirty="0"/>
              <a:t>操作的时间是固定的一个时间单位，那么有</a:t>
            </a:r>
            <a:r>
              <a:rPr lang="zh-CN" altLang="en-US" dirty="0" smtClean="0"/>
              <a:t>多少次基本</a:t>
            </a:r>
            <a:r>
              <a:rPr lang="zh-CN" altLang="en-US" dirty="0"/>
              <a:t>操作就代表会花费多少时间单位。</a:t>
            </a:r>
            <a:r>
              <a:rPr lang="zh-CN" altLang="en-US" dirty="0" smtClean="0"/>
              <a:t>算法对于</a:t>
            </a:r>
            <a:r>
              <a:rPr lang="zh-CN" altLang="en-US" dirty="0"/>
              <a:t>不同的机器环境而言，确切的单位时间是不同的，但是对于算法进行</a:t>
            </a:r>
            <a:r>
              <a:rPr lang="zh-CN" altLang="en-US" dirty="0" smtClean="0"/>
              <a:t>多少次基本</a:t>
            </a:r>
            <a:r>
              <a:rPr lang="zh-CN" altLang="en-US" dirty="0"/>
              <a:t>操作（即花费多少时间单位）在规模数量级上却是相同的，由此可以忽略机器环境的影响而客观的反应算法的时间效率</a:t>
            </a:r>
            <a:r>
              <a:rPr lang="zh-CN" altLang="en-US" dirty="0" smtClean="0"/>
              <a:t>。</a:t>
            </a:r>
            <a:endParaRPr lang="en-US" altLang="zh-CN" dirty="0" smtClean="0"/>
          </a:p>
          <a:p>
            <a:pPr>
              <a:lnSpc>
                <a:spcPct val="120000"/>
              </a:lnSpc>
            </a:pPr>
            <a:r>
              <a:rPr lang="zh-CN" altLang="en-US" dirty="0" smtClean="0"/>
              <a:t>对于一个具体算法来说，具体的计算出其要执行多少次计算几乎是不可能的，也是没有必要的，只要知道其数量级即可。</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24643654"/>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4147" name="Equation" r:id="rId3" imgW="914400" imgH="198720" progId="Equation.DSMT4">
                  <p:embed/>
                </p:oleObj>
              </mc:Choice>
              <mc:Fallback>
                <p:oleObj name="Equation" r:id="rId3" imgW="914400" imgH="198720" progId="Equation.DSMT4">
                  <p:embed/>
                  <p:pic>
                    <p:nvPicPr>
                      <p:cNvPr id="0" name=""/>
                      <p:cNvPicPr/>
                      <p:nvPr/>
                    </p:nvPicPr>
                    <p:blipFill>
                      <a:blip r:embed="rId4"/>
                      <a:stretch>
                        <a:fillRect/>
                      </a:stretch>
                    </p:blipFill>
                    <p:spPr>
                      <a:xfrm>
                        <a:off x="4394200" y="23622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6119593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大</a:t>
            </a:r>
            <a:r>
              <a:rPr lang="en-US" altLang="zh-CN" sz="4000" dirty="0" smtClean="0"/>
              <a:t>O</a:t>
            </a:r>
            <a:r>
              <a:rPr lang="zh-CN" altLang="en-US" sz="4000" dirty="0" smtClean="0"/>
              <a:t>法表示时间复杂度</a:t>
            </a:r>
            <a:endParaRPr lang="zh-CN" altLang="en-US" sz="4000" dirty="0"/>
          </a:p>
        </p:txBody>
      </p:sp>
      <p:sp>
        <p:nvSpPr>
          <p:cNvPr id="3" name="内容占位符 2"/>
          <p:cNvSpPr>
            <a:spLocks noGrp="1"/>
          </p:cNvSpPr>
          <p:nvPr>
            <p:ph idx="1"/>
          </p:nvPr>
        </p:nvSpPr>
        <p:spPr>
          <a:xfrm>
            <a:off x="628650" y="1825624"/>
            <a:ext cx="7886700" cy="4778375"/>
          </a:xfrm>
        </p:spPr>
        <p:txBody>
          <a:bodyPr>
            <a:normAutofit/>
          </a:bodyPr>
          <a:lstStyle/>
          <a:p>
            <a:pPr>
              <a:lnSpc>
                <a:spcPct val="12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大</a:t>
            </a:r>
            <a:r>
              <a:rPr lang="en-US" altLang="zh-CN" dirty="0">
                <a:latin typeface="Times New Roman" panose="02020603050405020304" pitchFamily="18" charset="0"/>
                <a:ea typeface="宋体" panose="02010600030101010101" pitchFamily="2" charset="-122"/>
                <a:cs typeface="Times New Roman" panose="02020603050405020304" pitchFamily="18" charset="0"/>
              </a:rPr>
              <a:t>O</a:t>
            </a:r>
            <a:r>
              <a:rPr lang="zh-CN" altLang="en-US" dirty="0">
                <a:latin typeface="Times New Roman" panose="02020603050405020304" pitchFamily="18" charset="0"/>
                <a:ea typeface="宋体" panose="02010600030101010101" pitchFamily="2" charset="-122"/>
                <a:cs typeface="Times New Roman" panose="02020603050405020304" pitchFamily="18" charset="0"/>
              </a:rPr>
              <a:t>符号是由德国数论学家保罗</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巴赫曼</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(Paul Bachmann)</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在</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a:t>
            </a:r>
            <a:r>
              <a:rPr lang="en-US" altLang="zh-CN" dirty="0">
                <a:latin typeface="Times New Roman" panose="02020603050405020304" pitchFamily="18" charset="0"/>
                <a:ea typeface="宋体" panose="02010600030101010101" pitchFamily="2" charset="-122"/>
                <a:cs typeface="Times New Roman" panose="02020603050405020304" pitchFamily="18" charset="0"/>
              </a:rPr>
              <a:t>1892</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年的著作</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解析数论</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Analytische</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Zahlentheorie</a:t>
            </a:r>
            <a:r>
              <a:rPr lang="zh-CN" altLang="en-US" dirty="0">
                <a:latin typeface="Times New Roman" panose="02020603050405020304" pitchFamily="18" charset="0"/>
                <a:ea typeface="宋体" panose="02010600030101010101" pitchFamily="2" charset="-122"/>
                <a:cs typeface="Times New Roman" panose="02020603050405020304" pitchFamily="18" charset="0"/>
              </a:rPr>
              <a:t>）首先引入的。而这个记号则是在另一位德国数论学家艾德蒙</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朗道（</a:t>
            </a:r>
            <a:r>
              <a:rPr lang="en-US" altLang="zh-CN" dirty="0">
                <a:latin typeface="Times New Roman" panose="02020603050405020304" pitchFamily="18" charset="0"/>
                <a:ea typeface="宋体" panose="02010600030101010101" pitchFamily="2" charset="-122"/>
                <a:cs typeface="Times New Roman" panose="02020603050405020304" pitchFamily="18" charset="0"/>
              </a:rPr>
              <a:t>Edmund Landau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）的著作中才推广的，因此它有时又称为朗道符号（</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Landau symbol</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）。代表“</a:t>
            </a:r>
            <a:r>
              <a:rPr lang="en-US" altLang="zh-CN" dirty="0">
                <a:latin typeface="Times New Roman" panose="02020603050405020304" pitchFamily="18" charset="0"/>
                <a:ea typeface="宋体" panose="02010600030101010101" pitchFamily="2" charset="-122"/>
                <a:cs typeface="Times New Roman" panose="02020603050405020304" pitchFamily="18" charset="0"/>
              </a:rPr>
              <a:t>order of ...”</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阶）的大</a:t>
            </a:r>
            <a:r>
              <a:rPr lang="en-US" altLang="zh-CN" dirty="0">
                <a:latin typeface="Times New Roman" panose="02020603050405020304" pitchFamily="18" charset="0"/>
                <a:ea typeface="宋体" panose="02010600030101010101" pitchFamily="2" charset="-122"/>
                <a:cs typeface="Times New Roman" panose="02020603050405020304" pitchFamily="18" charset="0"/>
              </a:rPr>
              <a:t>O</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，最初是一个大写的</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希腊字母</a:t>
            </a:r>
            <a:r>
              <a:rPr lang="el-GR" altLang="zh-CN"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O’</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Omicron)</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现今用的是英文</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大写字母</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‘O'</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，但从来不是阿拉伯数字</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TextBox 3"/>
          <p:cNvSpPr txBox="1"/>
          <p:nvPr/>
        </p:nvSpPr>
        <p:spPr>
          <a:xfrm>
            <a:off x="4114800" y="2975428"/>
            <a:ext cx="184731" cy="369332"/>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11183260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olidFill>
                  <a:prstClr val="black"/>
                </a:solidFill>
              </a:rPr>
              <a:t>大</a:t>
            </a:r>
            <a:r>
              <a:rPr lang="en-US" altLang="zh-CN" sz="4000" dirty="0">
                <a:solidFill>
                  <a:prstClr val="black"/>
                </a:solidFill>
              </a:rPr>
              <a:t>O</a:t>
            </a:r>
            <a:r>
              <a:rPr lang="zh-CN" altLang="en-US" sz="4000" dirty="0">
                <a:solidFill>
                  <a:prstClr val="black"/>
                </a:solidFill>
              </a:rPr>
              <a:t>法表示时间复杂度</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lnSpc>
                    <a:spcPct val="120000"/>
                  </a:lnSpc>
                </a:pPr>
                <a:r>
                  <a:rPr lang="zh-CN" altLang="en-US" dirty="0" smtClean="0"/>
                  <a:t>假设一个算法的时间复杂度可以表示为：</a:t>
                </a:r>
                <a:endParaRPr lang="en-US" altLang="zh-CN" dirty="0" smtClean="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𝑇</m:t>
                      </m:r>
                      <m:d>
                        <m:dPr>
                          <m:ctrlPr>
                            <a:rPr lang="en-US" altLang="zh-CN" b="0" i="1" smtClean="0">
                              <a:latin typeface="Cambria Math"/>
                            </a:rPr>
                          </m:ctrlPr>
                        </m:dPr>
                        <m:e>
                          <m:r>
                            <a:rPr lang="en-US" altLang="zh-CN" b="0" i="1" smtClean="0">
                              <a:latin typeface="Cambria Math"/>
                            </a:rPr>
                            <m:t>𝑛</m:t>
                          </m:r>
                        </m:e>
                      </m:d>
                      <m:r>
                        <a:rPr lang="en-US" altLang="zh-CN" b="0" i="1" smtClean="0">
                          <a:latin typeface="Cambria Math"/>
                        </a:rPr>
                        <m:t>=6</m:t>
                      </m:r>
                      <m:sSup>
                        <m:sSupPr>
                          <m:ctrlPr>
                            <a:rPr lang="en-US" altLang="zh-CN" b="0" i="1" smtClean="0">
                              <a:latin typeface="Cambria Math"/>
                            </a:rPr>
                          </m:ctrlPr>
                        </m:sSupPr>
                        <m:e>
                          <m:r>
                            <a:rPr lang="en-US" altLang="zh-CN" b="0" i="1" smtClean="0">
                              <a:latin typeface="Cambria Math"/>
                            </a:rPr>
                            <m:t>𝑛</m:t>
                          </m:r>
                        </m:e>
                        <m:sup>
                          <m:r>
                            <a:rPr lang="en-US" altLang="zh-CN" b="0" i="1" smtClean="0">
                              <a:latin typeface="Cambria Math"/>
                            </a:rPr>
                            <m:t>3</m:t>
                          </m:r>
                        </m:sup>
                      </m:sSup>
                      <m:r>
                        <a:rPr lang="en-US" altLang="zh-CN" b="0" i="1" smtClean="0">
                          <a:latin typeface="Cambria Math"/>
                        </a:rPr>
                        <m:t>+11</m:t>
                      </m:r>
                      <m:sSup>
                        <m:sSupPr>
                          <m:ctrlPr>
                            <a:rPr lang="en-US" altLang="zh-CN" b="0" i="1" smtClean="0">
                              <a:latin typeface="Cambria Math"/>
                            </a:rPr>
                          </m:ctrlPr>
                        </m:sSupPr>
                        <m:e>
                          <m:r>
                            <a:rPr lang="en-US" altLang="zh-CN" b="0" i="1" smtClean="0">
                              <a:latin typeface="Cambria Math"/>
                            </a:rPr>
                            <m:t>𝑛</m:t>
                          </m:r>
                        </m:e>
                        <m:sup>
                          <m:r>
                            <a:rPr lang="en-US" altLang="zh-CN" b="0" i="1" smtClean="0">
                              <a:latin typeface="Cambria Math"/>
                            </a:rPr>
                            <m:t>2</m:t>
                          </m:r>
                        </m:sup>
                      </m:sSup>
                      <m:r>
                        <a:rPr lang="en-US" altLang="zh-CN" b="0" i="1" smtClean="0">
                          <a:latin typeface="Cambria Math"/>
                        </a:rPr>
                        <m:t>+2</m:t>
                      </m:r>
                      <m:r>
                        <a:rPr lang="en-US" altLang="zh-CN" b="0" i="1" smtClean="0">
                          <a:latin typeface="Cambria Math"/>
                        </a:rPr>
                        <m:t>𝑛</m:t>
                      </m:r>
                      <m:r>
                        <a:rPr lang="en-US" altLang="zh-CN" b="0" i="1" smtClean="0">
                          <a:latin typeface="Cambria Math"/>
                        </a:rPr>
                        <m:t>+5</m:t>
                      </m:r>
                    </m:oMath>
                  </m:oMathPara>
                </a14:m>
                <a:endParaRPr lang="en-US" altLang="zh-CN" dirty="0" smtClean="0"/>
              </a:p>
              <a:p>
                <a:pPr>
                  <a:lnSpc>
                    <a:spcPct val="120000"/>
                  </a:lnSpc>
                </a:pPr>
                <a:r>
                  <a:rPr lang="zh-CN" altLang="en-US" dirty="0" smtClean="0"/>
                  <a:t>其中</a:t>
                </a:r>
                <a14:m>
                  <m:oMath xmlns:m="http://schemas.openxmlformats.org/officeDocument/2006/math">
                    <m:r>
                      <a:rPr lang="en-US" altLang="zh-CN" i="1">
                        <a:solidFill>
                          <a:prstClr val="black"/>
                        </a:solidFill>
                        <a:latin typeface="Cambria Math"/>
                      </a:rPr>
                      <m:t>𝑛</m:t>
                    </m:r>
                  </m:oMath>
                </a14:m>
                <a:r>
                  <a:rPr lang="zh-CN" altLang="en-US" dirty="0" smtClean="0"/>
                  <a:t>代表输入数据的规模</a:t>
                </a:r>
                <a:r>
                  <a:rPr lang="en-US" altLang="zh-CN" dirty="0" smtClean="0"/>
                  <a:t>(</a:t>
                </a:r>
                <a:r>
                  <a:rPr lang="zh-CN" altLang="en-US" dirty="0" smtClean="0"/>
                  <a:t>比如刚才问题的规模为</a:t>
                </a:r>
                <a:r>
                  <a:rPr lang="en-US" altLang="zh-CN" dirty="0" smtClean="0"/>
                  <a:t>1000)</a:t>
                </a:r>
                <a:r>
                  <a:rPr lang="zh-CN" altLang="en-US" dirty="0" smtClean="0"/>
                  <a:t>，随着输入规模的增大，</a:t>
                </a:r>
                <a:r>
                  <a:rPr lang="en-US" altLang="zh-CN" dirty="0"/>
                  <a:t> </a:t>
                </a:r>
                <a14:m>
                  <m:oMath xmlns:m="http://schemas.openxmlformats.org/officeDocument/2006/math">
                    <m:r>
                      <a:rPr lang="en-US" altLang="zh-CN" i="1">
                        <a:latin typeface="Cambria Math"/>
                      </a:rPr>
                      <m:t>𝑛</m:t>
                    </m:r>
                  </m:oMath>
                </a14:m>
                <a:r>
                  <a:rPr lang="zh-CN" altLang="en-US" dirty="0" smtClean="0"/>
                  <a:t>的低次项所起的作用已经可以忽略不计，同时由于时间复杂度关心的是执行基本操作次数的数量级，所以最高次项前面的系数 也不考虑，上面的时间复杂</a:t>
                </a:r>
                <a:r>
                  <a:rPr lang="zh-CN" altLang="en-US" dirty="0"/>
                  <a:t>度以大</a:t>
                </a:r>
                <a:r>
                  <a:rPr lang="en-US" altLang="zh-CN" dirty="0"/>
                  <a:t>O</a:t>
                </a:r>
                <a:r>
                  <a:rPr lang="zh-CN" altLang="en-US" dirty="0"/>
                  <a:t>法</a:t>
                </a:r>
                <a:r>
                  <a:rPr lang="zh-CN" altLang="en-US" dirty="0" smtClean="0"/>
                  <a:t>表示可以写为</a:t>
                </a:r>
                <a:r>
                  <a:rPr lang="en-US" altLang="zh-CN" dirty="0" smtClean="0"/>
                  <a:t>O(</a:t>
                </a:r>
                <a14:m>
                  <m:oMath xmlns:m="http://schemas.openxmlformats.org/officeDocument/2006/math">
                    <m:sSup>
                      <m:sSupPr>
                        <m:ctrlPr>
                          <a:rPr lang="en-US" altLang="zh-CN" i="1">
                            <a:solidFill>
                              <a:prstClr val="black"/>
                            </a:solidFill>
                            <a:latin typeface="Cambria Math"/>
                          </a:rPr>
                        </m:ctrlPr>
                      </m:sSupPr>
                      <m:e>
                        <m:r>
                          <a:rPr lang="en-US" altLang="zh-CN" i="1">
                            <a:solidFill>
                              <a:prstClr val="black"/>
                            </a:solidFill>
                            <a:latin typeface="Cambria Math"/>
                          </a:rPr>
                          <m:t>𝑛</m:t>
                        </m:r>
                      </m:e>
                      <m:sup>
                        <m:r>
                          <a:rPr lang="en-US" altLang="zh-CN" i="1">
                            <a:solidFill>
                              <a:prstClr val="black"/>
                            </a:solidFill>
                            <a:latin typeface="Cambria Math"/>
                          </a:rPr>
                          <m:t>3</m:t>
                        </m:r>
                      </m:sup>
                    </m:sSup>
                  </m:oMath>
                </a14:m>
                <a:r>
                  <a:rPr lang="en-US" altLang="zh-CN"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14" t="-980" r="-1159" b="-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70543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思考</a:t>
            </a:r>
            <a:endParaRPr lang="zh-CN" altLang="en-US" sz="4000" dirty="0"/>
          </a:p>
        </p:txBody>
      </p:sp>
      <p:sp>
        <p:nvSpPr>
          <p:cNvPr id="3" name="内容占位符 2"/>
          <p:cNvSpPr>
            <a:spLocks noGrp="1"/>
          </p:cNvSpPr>
          <p:nvPr>
            <p:ph idx="1"/>
          </p:nvPr>
        </p:nvSpPr>
        <p:spPr/>
        <p:txBody>
          <a:bodyPr/>
          <a:lstStyle/>
          <a:p>
            <a:pPr>
              <a:lnSpc>
                <a:spcPct val="120000"/>
              </a:lnSpc>
            </a:pPr>
            <a:r>
              <a:rPr lang="zh-CN" altLang="en-US" dirty="0" smtClean="0">
                <a:latin typeface="Times New Roman" panose="02020603050405020304" pitchFamily="18" charset="0"/>
                <a:cs typeface="Times New Roman" panose="02020603050405020304" pitchFamily="18" charset="0"/>
              </a:rPr>
              <a:t>假设输入不是</a:t>
            </a:r>
            <a:r>
              <a:rPr lang="en-US" altLang="zh-CN" dirty="0" smtClean="0">
                <a:latin typeface="Times New Roman" panose="02020603050405020304" pitchFamily="18" charset="0"/>
                <a:cs typeface="Times New Roman" panose="02020603050405020304" pitchFamily="18" charset="0"/>
              </a:rPr>
              <a:t>1000</a:t>
            </a:r>
            <a:r>
              <a:rPr lang="zh-CN" altLang="en-US" dirty="0" smtClean="0">
                <a:latin typeface="Times New Roman" panose="02020603050405020304" pitchFamily="18" charset="0"/>
                <a:cs typeface="Times New Roman" panose="02020603050405020304" pitchFamily="18" charset="0"/>
              </a:rPr>
              <a:t>而是</a:t>
            </a:r>
            <a:r>
              <a:rPr lang="en-US" altLang="zh-CN" dirty="0" smtClean="0">
                <a:latin typeface="Times New Roman" panose="02020603050405020304" pitchFamily="18" charset="0"/>
                <a:cs typeface="Times New Roman" panose="02020603050405020304" pitchFamily="18" charset="0"/>
              </a:rPr>
              <a:t>n</a:t>
            </a:r>
            <a:r>
              <a:rPr lang="zh-CN" altLang="en-US" dirty="0" smtClean="0">
                <a:latin typeface="Times New Roman" panose="02020603050405020304" pitchFamily="18" charset="0"/>
                <a:cs typeface="Times New Roman" panose="02020603050405020304" pitchFamily="18" charset="0"/>
              </a:rPr>
              <a:t>，例</a:t>
            </a:r>
            <a:r>
              <a:rPr lang="en-US" altLang="zh-CN" dirty="0" smtClean="0">
                <a:latin typeface="Times New Roman" panose="02020603050405020304" pitchFamily="18" charset="0"/>
                <a:cs typeface="Times New Roman" panose="02020603050405020304" pitchFamily="18" charset="0"/>
              </a:rPr>
              <a:t>1.2.1</a:t>
            </a:r>
            <a:r>
              <a:rPr lang="zh-CN" altLang="en-US" dirty="0" smtClean="0">
                <a:latin typeface="Times New Roman" panose="02020603050405020304" pitchFamily="18" charset="0"/>
                <a:cs typeface="Times New Roman" panose="02020603050405020304" pitchFamily="18" charset="0"/>
              </a:rPr>
              <a:t>中的两种解法以大</a:t>
            </a:r>
            <a:r>
              <a:rPr lang="en-US" altLang="zh-CN" dirty="0" smtClean="0">
                <a:latin typeface="Times New Roman" panose="02020603050405020304" pitchFamily="18" charset="0"/>
                <a:cs typeface="Times New Roman" panose="02020603050405020304" pitchFamily="18" charset="0"/>
              </a:rPr>
              <a:t>O</a:t>
            </a:r>
            <a:r>
              <a:rPr lang="zh-CN" altLang="en-US" dirty="0" smtClean="0">
                <a:latin typeface="Times New Roman" panose="02020603050405020304" pitchFamily="18" charset="0"/>
                <a:cs typeface="Times New Roman" panose="02020603050405020304" pitchFamily="18" charset="0"/>
              </a:rPr>
              <a:t>法表示的时间复杂度分别是多少</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59795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0D31921-AEB0-3E45-8322-B6240A8A6331}"/>
              </a:ext>
            </a:extLst>
          </p:cNvPr>
          <p:cNvSpPr>
            <a:spLocks noGrp="1"/>
          </p:cNvSpPr>
          <p:nvPr>
            <p:ph type="ctrTitle"/>
          </p:nvPr>
        </p:nvSpPr>
        <p:spPr>
          <a:xfrm>
            <a:off x="685800" y="1122363"/>
            <a:ext cx="7772400" cy="1911123"/>
          </a:xfrm>
        </p:spPr>
        <p:txBody>
          <a:bodyPr>
            <a:normAutofit/>
          </a:bodyPr>
          <a:lstStyle/>
          <a:p>
            <a:r>
              <a:rPr kumimoji="1" lang="zh-CN" altLang="en-US" sz="4400" dirty="0"/>
              <a:t>第一节 </a:t>
            </a:r>
            <a:r>
              <a:rPr kumimoji="1" lang="en-US" altLang="zh-CN" sz="4400" dirty="0"/>
              <a:t>K-means</a:t>
            </a:r>
            <a:r>
              <a:rPr kumimoji="1" lang="zh-CN" altLang="en-US" sz="4400" dirty="0" smtClean="0"/>
              <a:t>算法</a:t>
            </a:r>
            <a:endParaRPr kumimoji="1" lang="zh-CN" altLang="en-US" sz="4400" dirty="0"/>
          </a:p>
        </p:txBody>
      </p:sp>
      <p:sp>
        <p:nvSpPr>
          <p:cNvPr id="4" name="副标题 3">
            <a:extLst>
              <a:ext uri="{FF2B5EF4-FFF2-40B4-BE49-F238E27FC236}">
                <a16:creationId xmlns:a16="http://schemas.microsoft.com/office/drawing/2014/main" xmlns="" id="{2A298747-346B-394B-963D-061414104781}"/>
              </a:ext>
            </a:extLst>
          </p:cNvPr>
          <p:cNvSpPr>
            <a:spLocks noGrp="1"/>
          </p:cNvSpPr>
          <p:nvPr>
            <p:ph type="subTitle" idx="1"/>
          </p:nvPr>
        </p:nvSpPr>
        <p:spPr/>
        <p:txBody>
          <a:bodyPr>
            <a:normAutofit/>
          </a:bodyPr>
          <a:lstStyle/>
          <a:p>
            <a:r>
              <a:rPr kumimoji="1" lang="en-US" altLang="zh-CN" sz="3600" dirty="0" smtClean="0"/>
              <a:t>1.1K-means</a:t>
            </a:r>
            <a:r>
              <a:rPr kumimoji="1" lang="zh-CN" altLang="en-US" sz="3600" dirty="0" smtClean="0"/>
              <a:t>算法复习</a:t>
            </a:r>
            <a:endParaRPr kumimoji="1" lang="zh-CN" altLang="en-US" sz="3600" dirty="0"/>
          </a:p>
        </p:txBody>
      </p:sp>
    </p:spTree>
    <p:extLst>
      <p:ext uri="{BB962C8B-B14F-4D97-AF65-F5344CB8AC3E}">
        <p14:creationId xmlns:p14="http://schemas.microsoft.com/office/powerpoint/2010/main" val="3152398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B39D1B1-BF86-2B4F-821D-3AEEE02C0B5D}"/>
              </a:ext>
            </a:extLst>
          </p:cNvPr>
          <p:cNvSpPr>
            <a:spLocks noGrp="1"/>
          </p:cNvSpPr>
          <p:nvPr>
            <p:ph type="title"/>
          </p:nvPr>
        </p:nvSpPr>
        <p:spPr/>
        <p:txBody>
          <a:bodyPr>
            <a:normAutofit/>
          </a:bodyPr>
          <a:lstStyle/>
          <a:p>
            <a:r>
              <a:rPr kumimoji="1" lang="zh-CN" altLang="en-US" sz="4000" dirty="0"/>
              <a:t>常用的时间复杂度</a:t>
            </a:r>
          </a:p>
        </p:txBody>
      </p:sp>
      <mc:AlternateContent xmlns:mc="http://schemas.openxmlformats.org/markup-compatibility/2006" xmlns:a14="http://schemas.microsoft.com/office/drawing/2010/main">
        <mc:Choice Requires="a14">
          <p:graphicFrame>
            <p:nvGraphicFramePr>
              <p:cNvPr id="4" name="内容占位符 3">
                <a:extLst>
                  <a:ext uri="{FF2B5EF4-FFF2-40B4-BE49-F238E27FC236}">
                    <a16:creationId xmlns="" xmlns:a16="http://schemas.microsoft.com/office/drawing/2014/main" id="{A6B4BD1E-948D-C84A-96D9-6953667C1678}"/>
                  </a:ext>
                </a:extLst>
              </p:cNvPr>
              <p:cNvGraphicFramePr>
                <a:graphicFrameLocks noGrp="1"/>
              </p:cNvGraphicFramePr>
              <p:nvPr>
                <p:ph idx="1"/>
                <p:extLst>
                  <p:ext uri="{D42A27DB-BD31-4B8C-83A1-F6EECF244321}">
                    <p14:modId xmlns:p14="http://schemas.microsoft.com/office/powerpoint/2010/main" val="1035621989"/>
                  </p:ext>
                </p:extLst>
              </p:nvPr>
            </p:nvGraphicFramePr>
            <p:xfrm>
              <a:off x="1291769" y="1690689"/>
              <a:ext cx="6720116" cy="4855256"/>
            </p:xfrm>
            <a:graphic>
              <a:graphicData uri="http://schemas.openxmlformats.org/drawingml/2006/table">
                <a:tbl>
                  <a:tblPr/>
                  <a:tblGrid>
                    <a:gridCol w="3360058">
                      <a:extLst>
                        <a:ext uri="{9D8B030D-6E8A-4147-A177-3AD203B41FA5}">
                          <a16:colId xmlns="" xmlns:a16="http://schemas.microsoft.com/office/drawing/2014/main" val="1129299809"/>
                        </a:ext>
                      </a:extLst>
                    </a:gridCol>
                    <a:gridCol w="3360058">
                      <a:extLst>
                        <a:ext uri="{9D8B030D-6E8A-4147-A177-3AD203B41FA5}">
                          <a16:colId xmlns="" xmlns:a16="http://schemas.microsoft.com/office/drawing/2014/main" val="4179247259"/>
                        </a:ext>
                      </a:extLst>
                    </a:gridCol>
                  </a:tblGrid>
                  <a:tr h="606907">
                    <a:tc>
                      <a:txBody>
                        <a:bodyPr/>
                        <a:lstStyle/>
                        <a:p>
                          <a:pPr algn="ctr" fontAlgn="ctr"/>
                          <a:r>
                            <a:rPr lang="zh-CN" altLang="en-US" sz="2000" b="1" dirty="0">
                              <a:effectLst/>
                            </a:rPr>
                            <a:t>时间复杂度</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b="1">
                              <a:effectLst/>
                            </a:rPr>
                            <a:t>举例</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3929702295"/>
                      </a:ext>
                    </a:extLst>
                  </a:tr>
                  <a:tr h="606907">
                    <a:tc>
                      <a:txBody>
                        <a:bodyPr/>
                        <a:lstStyle/>
                        <a:p>
                          <a:pPr algn="ctr" fontAlgn="ctr"/>
                          <a:r>
                            <a:rPr lang="en-US" sz="2000" dirty="0">
                              <a:effectLst/>
                            </a:rPr>
                            <a:t>O(1)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dirty="0">
                              <a:effectLst/>
                            </a:rPr>
                            <a:t>弹出一个栈顶元素</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4253448032"/>
                      </a:ext>
                    </a:extLst>
                  </a:tr>
                  <a:tr h="606907">
                    <a:tc>
                      <a:txBody>
                        <a:bodyPr/>
                        <a:lstStyle/>
                        <a:p>
                          <a:pPr algn="ctr" fontAlgn="ctr"/>
                          <a:r>
                            <a:rPr lang="en-US" sz="2000" dirty="0" smtClean="0">
                              <a:effectLst/>
                            </a:rPr>
                            <a:t>O(</a:t>
                          </a:r>
                          <a14:m>
                            <m:oMath xmlns:m="http://schemas.openxmlformats.org/officeDocument/2006/math">
                              <m:sSub>
                                <m:sSubPr>
                                  <m:ctrlPr>
                                    <a:rPr lang="en-US" altLang="zh-CN" sz="2000" i="1" smtClean="0">
                                      <a:effectLst/>
                                      <a:latin typeface="Cambria Math"/>
                                    </a:rPr>
                                  </m:ctrlPr>
                                </m:sSubPr>
                                <m:e>
                                  <m:r>
                                    <a:rPr lang="en-US" altLang="zh-CN" sz="2000" b="0" i="1" smtClean="0">
                                      <a:effectLst/>
                                      <a:latin typeface="Cambria Math"/>
                                    </a:rPr>
                                    <m:t>𝑙𝑜𝑔</m:t>
                                  </m:r>
                                </m:e>
                                <m:sub>
                                  <m:r>
                                    <a:rPr lang="en-US" altLang="zh-CN" sz="2000" b="0" i="1" smtClean="0">
                                      <a:effectLst/>
                                      <a:latin typeface="Cambria Math"/>
                                    </a:rPr>
                                    <m:t>2</m:t>
                                  </m:r>
                                </m:sub>
                              </m:sSub>
                              <m:r>
                                <a:rPr lang="en-US" altLang="zh-CN" sz="2000" b="0" i="1" smtClean="0">
                                  <a:effectLst/>
                                  <a:latin typeface="Cambria Math"/>
                                </a:rPr>
                                <m:t>𝑛</m:t>
                              </m:r>
                            </m:oMath>
                          </a14:m>
                          <a:r>
                            <a:rPr lang="en-US" sz="2000" dirty="0" smtClean="0">
                              <a:effectLst/>
                            </a:rPr>
                            <a:t>)</a:t>
                          </a:r>
                          <a:endParaRPr lang="en-US" sz="2000"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dirty="0">
                              <a:effectLst/>
                            </a:rPr>
                            <a:t>二分查找 </a:t>
                          </a:r>
                          <a:r>
                            <a:rPr lang="en-US" altLang="zh-CN" sz="2000" dirty="0">
                              <a:effectLst/>
                            </a:rPr>
                            <a:t>- </a:t>
                          </a:r>
                          <a:r>
                            <a:rPr lang="zh-CN" altLang="en-US" sz="2000" dirty="0">
                              <a:effectLst/>
                            </a:rPr>
                            <a:t>平衡树</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420840407"/>
                      </a:ext>
                    </a:extLst>
                  </a:tr>
                  <a:tr h="606907">
                    <a:tc>
                      <a:txBody>
                        <a:bodyPr/>
                        <a:lstStyle/>
                        <a:p>
                          <a:pPr algn="ctr" fontAlgn="ctr"/>
                          <a:r>
                            <a:rPr lang="en-US" sz="2000">
                              <a:effectLst/>
                            </a:rPr>
                            <a:t>O(n)</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dirty="0">
                              <a:effectLst/>
                            </a:rPr>
                            <a:t>线性查找 </a:t>
                          </a:r>
                          <a:r>
                            <a:rPr lang="en-US" altLang="zh-CN" sz="2000" dirty="0">
                              <a:effectLst/>
                            </a:rPr>
                            <a:t>- </a:t>
                          </a:r>
                          <a:r>
                            <a:rPr lang="zh-CN" altLang="en-US" sz="2000" dirty="0">
                              <a:effectLst/>
                            </a:rPr>
                            <a:t>乱序查找</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385293389"/>
                      </a:ext>
                    </a:extLst>
                  </a:tr>
                  <a:tr h="606907">
                    <a:tc>
                      <a:txBody>
                        <a:bodyPr/>
                        <a:lstStyle/>
                        <a:p>
                          <a:pPr algn="ctr" fontAlgn="ctr"/>
                          <a:r>
                            <a:rPr lang="en-US" sz="2000" dirty="0" smtClean="0">
                              <a:effectLst/>
                            </a:rPr>
                            <a:t>O(n</a:t>
                          </a:r>
                          <a:r>
                            <a:rPr lang="en-US" sz="2000" baseline="30000" dirty="0" smtClean="0">
                              <a:effectLst/>
                            </a:rPr>
                            <a:t>2</a:t>
                          </a:r>
                          <a:r>
                            <a:rPr lang="en-US" sz="2000" dirty="0">
                              <a:effectLst/>
                            </a:rPr>
                            <a: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a:effectLst/>
                            </a:rPr>
                            <a:t>冒泡排序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3108845129"/>
                      </a:ext>
                    </a:extLst>
                  </a:tr>
                  <a:tr h="606907">
                    <a:tc>
                      <a:txBody>
                        <a:bodyPr/>
                        <a:lstStyle/>
                        <a:p>
                          <a:pPr algn="ctr" fontAlgn="ctr"/>
                          <a:r>
                            <a:rPr lang="en-US" sz="2000" dirty="0" smtClean="0">
                              <a:effectLst/>
                            </a:rPr>
                            <a:t>O(n</a:t>
                          </a:r>
                          <a:r>
                            <a:rPr lang="en-US" sz="2000" baseline="30000" dirty="0" smtClean="0">
                              <a:effectLst/>
                            </a:rPr>
                            <a:t>3</a:t>
                          </a:r>
                          <a:r>
                            <a:rPr lang="en-US" sz="2000" dirty="0">
                              <a:effectLst/>
                            </a:rPr>
                            <a: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a:effectLst/>
                            </a:rPr>
                            <a:t>联立线性方程</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590947107"/>
                      </a:ext>
                    </a:extLst>
                  </a:tr>
                  <a:tr h="606907">
                    <a:tc>
                      <a:txBody>
                        <a:bodyPr/>
                        <a:lstStyle/>
                        <a:p>
                          <a:pPr algn="ctr" fontAlgn="ctr"/>
                          <a:r>
                            <a:rPr lang="en-US" sz="2000" dirty="0" smtClean="0">
                              <a:effectLst/>
                            </a:rPr>
                            <a:t>O(2</a:t>
                          </a:r>
                          <a:r>
                            <a:rPr lang="en-US" sz="2000" baseline="30000" dirty="0" smtClean="0">
                              <a:effectLst/>
                            </a:rPr>
                            <a:t>n</a:t>
                          </a:r>
                          <a:r>
                            <a:rPr lang="en-US" sz="2000" dirty="0">
                              <a:effectLst/>
                            </a:rPr>
                            <a: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dirty="0">
                              <a:effectLst/>
                            </a:rPr>
                            <a:t>汉诺塔问题</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3560224679"/>
                      </a:ext>
                    </a:extLst>
                  </a:tr>
                  <a:tr h="606907">
                    <a:tc>
                      <a:txBody>
                        <a:bodyPr/>
                        <a:lstStyle/>
                        <a:p>
                          <a:pPr algn="ctr" fontAlgn="ctr"/>
                          <a:r>
                            <a:rPr lang="en-US" sz="2000" dirty="0">
                              <a:effectLst/>
                            </a:rPr>
                            <a:t>O(n!)</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dirty="0">
                              <a:effectLst/>
                            </a:rPr>
                            <a:t>旅行商问题</a:t>
                          </a:r>
                          <a:endParaRPr lang="en-US" sz="2000"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85395621"/>
                      </a:ext>
                    </a:extLst>
                  </a:tr>
                </a:tbl>
              </a:graphicData>
            </a:graphic>
          </p:graphicFrame>
        </mc:Choice>
        <mc:Fallback xmlns="">
          <p:graphicFrame>
            <p:nvGraphicFramePr>
              <p:cNvPr id="4" name="内容占位符 3">
                <a:extLst>
                  <a:ext uri="{FF2B5EF4-FFF2-40B4-BE49-F238E27FC236}">
                    <a16:creationId xmlns="" xmlns:a16="http://schemas.microsoft.com/office/drawing/2014/main" id="{A6B4BD1E-948D-C84A-96D9-6953667C1678}"/>
                  </a:ext>
                </a:extLst>
              </p:cNvPr>
              <p:cNvGraphicFramePr>
                <a:graphicFrameLocks noGrp="1"/>
              </p:cNvGraphicFramePr>
              <p:nvPr>
                <p:ph idx="1"/>
                <p:extLst>
                  <p:ext uri="{D42A27DB-BD31-4B8C-83A1-F6EECF244321}">
                    <p14:modId xmlns:p14="http://schemas.microsoft.com/office/powerpoint/2010/main" val="1035621989"/>
                  </p:ext>
                </p:extLst>
              </p:nvPr>
            </p:nvGraphicFramePr>
            <p:xfrm>
              <a:off x="1291769" y="1690689"/>
              <a:ext cx="6720116" cy="4855256"/>
            </p:xfrm>
            <a:graphic>
              <a:graphicData uri="http://schemas.openxmlformats.org/drawingml/2006/table">
                <a:tbl>
                  <a:tblPr/>
                  <a:tblGrid>
                    <a:gridCol w="3360058">
                      <a:extLst>
                        <a:ext uri="{9D8B030D-6E8A-4147-A177-3AD203B41FA5}">
                          <a16:colId xmlns="" xmlns:a16="http://schemas.microsoft.com/office/drawing/2014/main" val="1129299809"/>
                        </a:ext>
                      </a:extLst>
                    </a:gridCol>
                    <a:gridCol w="3360058">
                      <a:extLst>
                        <a:ext uri="{9D8B030D-6E8A-4147-A177-3AD203B41FA5}">
                          <a16:colId xmlns="" xmlns:a16="http://schemas.microsoft.com/office/drawing/2014/main" val="4179247259"/>
                        </a:ext>
                      </a:extLst>
                    </a:gridCol>
                  </a:tblGrid>
                  <a:tr h="606907">
                    <a:tc>
                      <a:txBody>
                        <a:bodyPr/>
                        <a:lstStyle/>
                        <a:p>
                          <a:pPr algn="ctr" fontAlgn="ctr"/>
                          <a:r>
                            <a:rPr lang="zh-CN" altLang="en-US" sz="2000" b="1" dirty="0">
                              <a:effectLst/>
                            </a:rPr>
                            <a:t>时间复杂度</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b="1">
                              <a:effectLst/>
                            </a:rPr>
                            <a:t>举例</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3929702295"/>
                      </a:ext>
                    </a:extLst>
                  </a:tr>
                  <a:tr h="606907">
                    <a:tc>
                      <a:txBody>
                        <a:bodyPr/>
                        <a:lstStyle/>
                        <a:p>
                          <a:pPr algn="ctr" fontAlgn="ctr"/>
                          <a:r>
                            <a:rPr lang="en-US" sz="2000" dirty="0">
                              <a:effectLst/>
                            </a:rPr>
                            <a:t>O(1)</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dirty="0">
                              <a:effectLst/>
                            </a:rPr>
                            <a:t>弹出一个栈顶元素</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4253448032"/>
                      </a:ext>
                    </a:extLst>
                  </a:tr>
                  <a:tr h="606907">
                    <a:tc>
                      <a:txBody>
                        <a:bodyPr/>
                        <a:lstStyle/>
                        <a:p>
                          <a:endParaRPr lang="zh-CN"/>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blipFill rotWithShape="1">
                          <a:blip r:embed="rId2"/>
                          <a:stretch>
                            <a:fillRect l="-181" t="-199000" r="-100181" b="-499000"/>
                          </a:stretch>
                        </a:blipFill>
                      </a:tcPr>
                    </a:tc>
                    <a:tc>
                      <a:txBody>
                        <a:bodyPr/>
                        <a:lstStyle/>
                        <a:p>
                          <a:pPr algn="ctr" fontAlgn="ctr"/>
                          <a:r>
                            <a:rPr lang="zh-CN" altLang="en-US" sz="2000" dirty="0">
                              <a:effectLst/>
                            </a:rPr>
                            <a:t>二分查找 </a:t>
                          </a:r>
                          <a:r>
                            <a:rPr lang="en-US" altLang="zh-CN" sz="2000" dirty="0">
                              <a:effectLst/>
                            </a:rPr>
                            <a:t>- </a:t>
                          </a:r>
                          <a:r>
                            <a:rPr lang="zh-CN" altLang="en-US" sz="2000" dirty="0">
                              <a:effectLst/>
                            </a:rPr>
                            <a:t>平衡树</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420840407"/>
                      </a:ext>
                    </a:extLst>
                  </a:tr>
                  <a:tr h="606907">
                    <a:tc>
                      <a:txBody>
                        <a:bodyPr/>
                        <a:lstStyle/>
                        <a:p>
                          <a:pPr algn="ctr" fontAlgn="ctr"/>
                          <a:r>
                            <a:rPr lang="en-US" sz="2000">
                              <a:effectLst/>
                            </a:rPr>
                            <a:t>O(n)</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dirty="0">
                              <a:effectLst/>
                            </a:rPr>
                            <a:t>线性查找 </a:t>
                          </a:r>
                          <a:r>
                            <a:rPr lang="en-US" altLang="zh-CN" sz="2000" dirty="0">
                              <a:effectLst/>
                            </a:rPr>
                            <a:t>- </a:t>
                          </a:r>
                          <a:r>
                            <a:rPr lang="zh-CN" altLang="en-US" sz="2000" dirty="0">
                              <a:effectLst/>
                            </a:rPr>
                            <a:t>乱序查找</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385293389"/>
                      </a:ext>
                    </a:extLst>
                  </a:tr>
                  <a:tr h="606907">
                    <a:tc>
                      <a:txBody>
                        <a:bodyPr/>
                        <a:lstStyle/>
                        <a:p>
                          <a:pPr algn="ctr" fontAlgn="ctr"/>
                          <a:r>
                            <a:rPr lang="en-US" sz="2000" dirty="0" smtClean="0">
                              <a:effectLst/>
                            </a:rPr>
                            <a:t>O(n</a:t>
                          </a:r>
                          <a:r>
                            <a:rPr lang="en-US" sz="2000" baseline="30000" dirty="0" smtClean="0">
                              <a:effectLst/>
                            </a:rPr>
                            <a:t>2</a:t>
                          </a:r>
                          <a:r>
                            <a:rPr lang="en-US" sz="2000" dirty="0">
                              <a:effectLst/>
                            </a:rPr>
                            <a: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a:effectLst/>
                            </a:rPr>
                            <a:t>冒泡排序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3108845129"/>
                      </a:ext>
                    </a:extLst>
                  </a:tr>
                  <a:tr h="606907">
                    <a:tc>
                      <a:txBody>
                        <a:bodyPr/>
                        <a:lstStyle/>
                        <a:p>
                          <a:pPr algn="ctr" fontAlgn="ctr"/>
                          <a:r>
                            <a:rPr lang="en-US" sz="2000" dirty="0" smtClean="0">
                              <a:effectLst/>
                            </a:rPr>
                            <a:t>O(n</a:t>
                          </a:r>
                          <a:r>
                            <a:rPr lang="en-US" sz="2000" baseline="30000" dirty="0" smtClean="0">
                              <a:effectLst/>
                            </a:rPr>
                            <a:t>3</a:t>
                          </a:r>
                          <a:r>
                            <a:rPr lang="en-US" sz="2000" dirty="0">
                              <a:effectLst/>
                            </a:rPr>
                            <a: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a:effectLst/>
                            </a:rPr>
                            <a:t>联立线性方程</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590947107"/>
                      </a:ext>
                    </a:extLst>
                  </a:tr>
                  <a:tr h="606907">
                    <a:tc>
                      <a:txBody>
                        <a:bodyPr/>
                        <a:lstStyle/>
                        <a:p>
                          <a:pPr algn="ctr" fontAlgn="ctr"/>
                          <a:r>
                            <a:rPr lang="en-US" sz="2000" dirty="0" smtClean="0">
                              <a:effectLst/>
                            </a:rPr>
                            <a:t>O(2</a:t>
                          </a:r>
                          <a:r>
                            <a:rPr lang="en-US" sz="2000" baseline="30000" dirty="0" smtClean="0">
                              <a:effectLst/>
                            </a:rPr>
                            <a:t>n</a:t>
                          </a:r>
                          <a:r>
                            <a:rPr lang="en-US" sz="2000" dirty="0">
                              <a:effectLst/>
                            </a:rPr>
                            <a: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dirty="0">
                              <a:effectLst/>
                            </a:rPr>
                            <a:t>汉诺塔问题</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3560224679"/>
                      </a:ext>
                    </a:extLst>
                  </a:tr>
                  <a:tr h="606907">
                    <a:tc>
                      <a:txBody>
                        <a:bodyPr/>
                        <a:lstStyle/>
                        <a:p>
                          <a:pPr algn="ctr" fontAlgn="ctr"/>
                          <a:r>
                            <a:rPr lang="en-US" sz="2000" dirty="0">
                              <a:effectLst/>
                            </a:rPr>
                            <a:t>O(n!)</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zh-CN" altLang="en-US" sz="2000" dirty="0">
                              <a:effectLst/>
                            </a:rPr>
                            <a:t>旅行商问题</a:t>
                          </a:r>
                          <a:endParaRPr lang="en-US" sz="2000"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85395621"/>
                      </a:ext>
                    </a:extLst>
                  </a:tr>
                </a:tbl>
              </a:graphicData>
            </a:graphic>
          </p:graphicFrame>
        </mc:Fallback>
      </mc:AlternateContent>
    </p:spTree>
    <p:extLst>
      <p:ext uri="{BB962C8B-B14F-4D97-AF65-F5344CB8AC3E}">
        <p14:creationId xmlns:p14="http://schemas.microsoft.com/office/powerpoint/2010/main" val="66424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017C461-7AC6-F743-9946-E1BBA63BAC56}"/>
              </a:ext>
            </a:extLst>
          </p:cNvPr>
          <p:cNvSpPr>
            <a:spLocks noGrp="1"/>
          </p:cNvSpPr>
          <p:nvPr>
            <p:ph type="title"/>
          </p:nvPr>
        </p:nvSpPr>
        <p:spPr/>
        <p:txBody>
          <a:bodyPr>
            <a:normAutofit/>
          </a:bodyPr>
          <a:lstStyle/>
          <a:p>
            <a:r>
              <a:rPr kumimoji="1" lang="zh-CN" altLang="en-US" sz="4000" dirty="0"/>
              <a:t>常用的时间复杂度</a:t>
            </a:r>
          </a:p>
        </p:txBody>
      </p:sp>
      <p:graphicFrame>
        <p:nvGraphicFramePr>
          <p:cNvPr id="4" name="内容占位符 3">
            <a:extLst>
              <a:ext uri="{FF2B5EF4-FFF2-40B4-BE49-F238E27FC236}">
                <a16:creationId xmlns="" xmlns:a16="http://schemas.microsoft.com/office/drawing/2014/main" id="{865F00D4-4F39-0E40-AF55-CC3441B3F402}"/>
              </a:ext>
            </a:extLst>
          </p:cNvPr>
          <p:cNvGraphicFramePr>
            <a:graphicFrameLocks noGrp="1"/>
          </p:cNvGraphicFramePr>
          <p:nvPr>
            <p:ph idx="1"/>
            <p:extLst>
              <p:ext uri="{D42A27DB-BD31-4B8C-83A1-F6EECF244321}">
                <p14:modId xmlns:p14="http://schemas.microsoft.com/office/powerpoint/2010/main" val="2189554825"/>
              </p:ext>
            </p:extLst>
          </p:nvPr>
        </p:nvGraphicFramePr>
        <p:xfrm>
          <a:off x="628651" y="1597553"/>
          <a:ext cx="7886700" cy="3935780"/>
        </p:xfrm>
        <a:graphic>
          <a:graphicData uri="http://schemas.openxmlformats.org/drawingml/2006/table">
            <a:tbl>
              <a:tblPr/>
              <a:tblGrid>
                <a:gridCol w="1276313">
                  <a:extLst>
                    <a:ext uri="{9D8B030D-6E8A-4147-A177-3AD203B41FA5}">
                      <a16:colId xmlns="" xmlns:a16="http://schemas.microsoft.com/office/drawing/2014/main" val="652397493"/>
                    </a:ext>
                  </a:extLst>
                </a:gridCol>
                <a:gridCol w="991059">
                  <a:extLst>
                    <a:ext uri="{9D8B030D-6E8A-4147-A177-3AD203B41FA5}">
                      <a16:colId xmlns="" xmlns:a16="http://schemas.microsoft.com/office/drawing/2014/main" val="4219702885"/>
                    </a:ext>
                  </a:extLst>
                </a:gridCol>
                <a:gridCol w="1024209">
                  <a:extLst>
                    <a:ext uri="{9D8B030D-6E8A-4147-A177-3AD203B41FA5}">
                      <a16:colId xmlns="" xmlns:a16="http://schemas.microsoft.com/office/drawing/2014/main" val="2845842431"/>
                    </a:ext>
                  </a:extLst>
                </a:gridCol>
                <a:gridCol w="1291901">
                  <a:extLst>
                    <a:ext uri="{9D8B030D-6E8A-4147-A177-3AD203B41FA5}">
                      <a16:colId xmlns="" xmlns:a16="http://schemas.microsoft.com/office/drawing/2014/main" val="3353137603"/>
                    </a:ext>
                  </a:extLst>
                </a:gridCol>
                <a:gridCol w="1431565">
                  <a:extLst>
                    <a:ext uri="{9D8B030D-6E8A-4147-A177-3AD203B41FA5}">
                      <a16:colId xmlns="" xmlns:a16="http://schemas.microsoft.com/office/drawing/2014/main" val="626469312"/>
                    </a:ext>
                  </a:extLst>
                </a:gridCol>
                <a:gridCol w="1871653">
                  <a:extLst>
                    <a:ext uri="{9D8B030D-6E8A-4147-A177-3AD203B41FA5}">
                      <a16:colId xmlns="" xmlns:a16="http://schemas.microsoft.com/office/drawing/2014/main" val="263399071"/>
                    </a:ext>
                  </a:extLst>
                </a:gridCol>
              </a:tblGrid>
              <a:tr h="414700">
                <a:tc>
                  <a:txBody>
                    <a:bodyPr/>
                    <a:lstStyle/>
                    <a:p>
                      <a:pPr algn="l" fontAlgn="ctr" latinLnBrk="0"/>
                      <a:r>
                        <a:rPr lang="en-US" sz="2000" b="1" dirty="0">
                          <a:solidFill>
                            <a:srgbClr val="4F4F4F"/>
                          </a:solidFill>
                          <a:effectLst/>
                        </a:rPr>
                        <a:t>n</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sz="2000" b="1">
                          <a:solidFill>
                            <a:srgbClr val="4F4F4F"/>
                          </a:solidFill>
                          <a:effectLst/>
                        </a:rPr>
                        <a:t>logn</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sz="2000" b="1">
                          <a:solidFill>
                            <a:srgbClr val="4F4F4F"/>
                          </a:solidFill>
                          <a:effectLst/>
                        </a:rPr>
                        <a:t>nlogn</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sz="2000" b="1">
                          <a:solidFill>
                            <a:srgbClr val="4F4F4F"/>
                          </a:solidFill>
                          <a:effectLst/>
                        </a:rPr>
                        <a:t>n²</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sz="2000" b="1">
                          <a:solidFill>
                            <a:srgbClr val="4F4F4F"/>
                          </a:solidFill>
                          <a:effectLst/>
                        </a:rPr>
                        <a:t>2ⁿ</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0"/>
                      <a:r>
                        <a:rPr lang="en-US" sz="2000" b="1">
                          <a:solidFill>
                            <a:srgbClr val="4F4F4F"/>
                          </a:solidFill>
                          <a:effectLst/>
                        </a:rPr>
                        <a:t>n!</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 xmlns:a16="http://schemas.microsoft.com/office/drawing/2014/main" val="1593960646"/>
                  </a:ext>
                </a:extLst>
              </a:tr>
              <a:tr h="414700">
                <a:tc>
                  <a:txBody>
                    <a:bodyPr/>
                    <a:lstStyle/>
                    <a:p>
                      <a:pPr algn="l" fontAlgn="ctr" latinLnBrk="0"/>
                      <a:r>
                        <a:rPr lang="en-US" altLang="zh-CN" sz="2000" b="0" dirty="0">
                          <a:solidFill>
                            <a:srgbClr val="4F4F4F"/>
                          </a:solidFill>
                          <a:effectLst/>
                        </a:rPr>
                        <a:t>5</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2000" b="0" dirty="0">
                          <a:solidFill>
                            <a:srgbClr val="4F4F4F"/>
                          </a:solidFill>
                          <a:effectLst/>
                        </a:rPr>
                        <a:t>2</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2000" b="0">
                          <a:solidFill>
                            <a:srgbClr val="4F4F4F"/>
                          </a:solidFill>
                          <a:effectLst/>
                        </a:rPr>
                        <a:t>10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2000" b="0">
                          <a:solidFill>
                            <a:srgbClr val="4F4F4F"/>
                          </a:solidFill>
                          <a:effectLst/>
                        </a:rPr>
                        <a:t>25</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2000" b="0">
                          <a:solidFill>
                            <a:srgbClr val="4F4F4F"/>
                          </a:solidFill>
                          <a:effectLst/>
                        </a:rPr>
                        <a:t>32</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2000" b="0" dirty="0">
                          <a:solidFill>
                            <a:srgbClr val="4F4F4F"/>
                          </a:solidFill>
                          <a:effectLst/>
                        </a:rPr>
                        <a:t>120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84738054"/>
                  </a:ext>
                </a:extLst>
              </a:tr>
              <a:tr h="414700">
                <a:tc>
                  <a:txBody>
                    <a:bodyPr/>
                    <a:lstStyle/>
                    <a:p>
                      <a:pPr algn="l" fontAlgn="ctr" latinLnBrk="0"/>
                      <a:r>
                        <a:rPr lang="en-US" altLang="zh-CN" sz="2000" b="0">
                          <a:solidFill>
                            <a:srgbClr val="4F4F4F"/>
                          </a:solidFill>
                          <a:effectLst/>
                        </a:rPr>
                        <a:t>10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0"/>
                      <a:r>
                        <a:rPr lang="en-US" altLang="zh-CN" sz="2000" b="0">
                          <a:solidFill>
                            <a:srgbClr val="4F4F4F"/>
                          </a:solidFill>
                          <a:effectLst/>
                        </a:rPr>
                        <a:t>3</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0"/>
                      <a:r>
                        <a:rPr lang="en-US" altLang="zh-CN" sz="2000" b="0">
                          <a:solidFill>
                            <a:srgbClr val="4F4F4F"/>
                          </a:solidFill>
                          <a:effectLst/>
                        </a:rPr>
                        <a:t>30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0"/>
                      <a:r>
                        <a:rPr lang="en-US" altLang="zh-CN" sz="2000" b="0">
                          <a:solidFill>
                            <a:srgbClr val="4F4F4F"/>
                          </a:solidFill>
                          <a:effectLst/>
                        </a:rPr>
                        <a:t>100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0"/>
                      <a:r>
                        <a:rPr lang="en-US" altLang="zh-CN" sz="2000" b="0">
                          <a:solidFill>
                            <a:srgbClr val="4F4F4F"/>
                          </a:solidFill>
                          <a:effectLst/>
                        </a:rPr>
                        <a:t>1024</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0"/>
                      <a:r>
                        <a:rPr lang="en-US" altLang="zh-CN" sz="2000" b="0">
                          <a:solidFill>
                            <a:srgbClr val="4F4F4F"/>
                          </a:solidFill>
                          <a:effectLst/>
                        </a:rPr>
                        <a:t>3628800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 xmlns:a16="http://schemas.microsoft.com/office/drawing/2014/main" val="1041049805"/>
                  </a:ext>
                </a:extLst>
              </a:tr>
              <a:tr h="681292">
                <a:tc>
                  <a:txBody>
                    <a:bodyPr/>
                    <a:lstStyle/>
                    <a:p>
                      <a:pPr algn="l" fontAlgn="ctr" latinLnBrk="0"/>
                      <a:r>
                        <a:rPr lang="en-US" altLang="zh-CN" sz="2000" b="0">
                          <a:solidFill>
                            <a:srgbClr val="4F4F4F"/>
                          </a:solidFill>
                          <a:effectLst/>
                        </a:rPr>
                        <a:t>50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2000" b="0">
                          <a:solidFill>
                            <a:srgbClr val="4F4F4F"/>
                          </a:solidFill>
                          <a:effectLst/>
                        </a:rPr>
                        <a:t>5</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2000" b="0">
                          <a:solidFill>
                            <a:srgbClr val="4F4F4F"/>
                          </a:solidFill>
                          <a:effectLst/>
                        </a:rPr>
                        <a:t>250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2000" b="0" dirty="0">
                          <a:solidFill>
                            <a:srgbClr val="4F4F4F"/>
                          </a:solidFill>
                          <a:effectLst/>
                        </a:rPr>
                        <a:t>2500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zh-CN" altLang="en-US" sz="2000" b="0">
                          <a:solidFill>
                            <a:srgbClr val="4F4F4F"/>
                          </a:solidFill>
                          <a:effectLst/>
                        </a:rPr>
                        <a:t>约</a:t>
                      </a:r>
                      <a:r>
                        <a:rPr lang="en-US" altLang="zh-CN" sz="2000" b="0">
                          <a:solidFill>
                            <a:srgbClr val="4F4F4F"/>
                          </a:solidFill>
                          <a:effectLst/>
                        </a:rPr>
                        <a:t>10^15</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zh-CN" altLang="en-US" sz="2000" b="0">
                          <a:solidFill>
                            <a:srgbClr val="4F4F4F"/>
                          </a:solidFill>
                          <a:effectLst/>
                        </a:rPr>
                        <a:t>约</a:t>
                      </a:r>
                      <a:r>
                        <a:rPr lang="en-US" altLang="zh-CN" sz="2000" b="0">
                          <a:solidFill>
                            <a:srgbClr val="4F4F4F"/>
                          </a:solidFill>
                          <a:effectLst/>
                        </a:rPr>
                        <a:t>3.0*10^64</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468625346"/>
                  </a:ext>
                </a:extLst>
              </a:tr>
              <a:tr h="947885">
                <a:tc>
                  <a:txBody>
                    <a:bodyPr/>
                    <a:lstStyle/>
                    <a:p>
                      <a:pPr algn="l" fontAlgn="ctr" latinLnBrk="0"/>
                      <a:r>
                        <a:rPr lang="en-US" altLang="zh-CN" sz="2000" b="0">
                          <a:solidFill>
                            <a:srgbClr val="4F4F4F"/>
                          </a:solidFill>
                          <a:effectLst/>
                        </a:rPr>
                        <a:t>100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0"/>
                      <a:r>
                        <a:rPr lang="en-US" altLang="zh-CN" sz="2000" b="0">
                          <a:solidFill>
                            <a:srgbClr val="4F4F4F"/>
                          </a:solidFill>
                          <a:effectLst/>
                        </a:rPr>
                        <a:t>6</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0"/>
                      <a:r>
                        <a:rPr lang="en-US" altLang="zh-CN" sz="2000" b="0">
                          <a:solidFill>
                            <a:srgbClr val="4F4F4F"/>
                          </a:solidFill>
                          <a:effectLst/>
                        </a:rPr>
                        <a:t>600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0"/>
                      <a:r>
                        <a:rPr lang="en-US" altLang="zh-CN" sz="2000" b="0">
                          <a:solidFill>
                            <a:srgbClr val="4F4F4F"/>
                          </a:solidFill>
                          <a:effectLst/>
                        </a:rPr>
                        <a:t>10000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0"/>
                      <a:r>
                        <a:rPr lang="zh-CN" altLang="en-US" sz="2000" b="0">
                          <a:solidFill>
                            <a:srgbClr val="4F4F4F"/>
                          </a:solidFill>
                          <a:effectLst/>
                        </a:rPr>
                        <a:t>约</a:t>
                      </a:r>
                      <a:r>
                        <a:rPr lang="en-US" altLang="zh-CN" sz="2000" b="0">
                          <a:solidFill>
                            <a:srgbClr val="4F4F4F"/>
                          </a:solidFill>
                          <a:effectLst/>
                        </a:rPr>
                        <a:t>10^30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0"/>
                      <a:r>
                        <a:rPr lang="zh-CN" altLang="en-US" sz="2000" b="0">
                          <a:solidFill>
                            <a:srgbClr val="4F4F4F"/>
                          </a:solidFill>
                          <a:effectLst/>
                        </a:rPr>
                        <a:t>约</a:t>
                      </a:r>
                      <a:r>
                        <a:rPr lang="en-US" altLang="zh-CN" sz="2000" b="0">
                          <a:solidFill>
                            <a:srgbClr val="4F4F4F"/>
                          </a:solidFill>
                          <a:effectLst/>
                        </a:rPr>
                        <a:t>9.3*10^157</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 xmlns:a16="http://schemas.microsoft.com/office/drawing/2014/main" val="63850602"/>
                  </a:ext>
                </a:extLst>
              </a:tr>
              <a:tr h="947885">
                <a:tc>
                  <a:txBody>
                    <a:bodyPr/>
                    <a:lstStyle/>
                    <a:p>
                      <a:pPr algn="l" fontAlgn="ctr" latinLnBrk="0"/>
                      <a:r>
                        <a:rPr lang="en-US" altLang="zh-CN" sz="2000" b="0" dirty="0">
                          <a:solidFill>
                            <a:srgbClr val="4F4F4F"/>
                          </a:solidFill>
                          <a:effectLst/>
                        </a:rPr>
                        <a:t>1000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2000" b="0">
                          <a:solidFill>
                            <a:srgbClr val="4F4F4F"/>
                          </a:solidFill>
                          <a:effectLst/>
                        </a:rPr>
                        <a:t>9</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2000" b="0" dirty="0">
                          <a:solidFill>
                            <a:srgbClr val="4F4F4F"/>
                          </a:solidFill>
                          <a:effectLst/>
                        </a:rPr>
                        <a:t>9000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en-US" altLang="zh-CN" sz="2000" b="0">
                          <a:solidFill>
                            <a:srgbClr val="4F4F4F"/>
                          </a:solidFill>
                          <a:effectLst/>
                        </a:rPr>
                        <a:t>1000 000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zh-CN" altLang="en-US" sz="2000" b="0">
                          <a:solidFill>
                            <a:srgbClr val="4F4F4F"/>
                          </a:solidFill>
                          <a:effectLst/>
                        </a:rPr>
                        <a:t>约</a:t>
                      </a:r>
                      <a:r>
                        <a:rPr lang="en-US" altLang="zh-CN" sz="2000" b="0">
                          <a:solidFill>
                            <a:srgbClr val="4F4F4F"/>
                          </a:solidFill>
                          <a:effectLst/>
                        </a:rPr>
                        <a:t>10^300</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0"/>
                      <a:r>
                        <a:rPr lang="zh-CN" altLang="en-US" sz="2000" b="0" dirty="0">
                          <a:solidFill>
                            <a:srgbClr val="4F4F4F"/>
                          </a:solidFill>
                          <a:effectLst/>
                        </a:rPr>
                        <a:t>约</a:t>
                      </a:r>
                      <a:r>
                        <a:rPr lang="en-US" altLang="zh-CN" sz="2000" b="0" dirty="0">
                          <a:solidFill>
                            <a:srgbClr val="4F4F4F"/>
                          </a:solidFill>
                          <a:effectLst/>
                        </a:rPr>
                        <a:t>4.0*10^2567</a:t>
                      </a:r>
                    </a:p>
                  </a:txBody>
                  <a:tcPr marL="74053" marR="74053" marT="74053" marB="7405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68770586"/>
                  </a:ext>
                </a:extLst>
              </a:tr>
            </a:tbl>
          </a:graphicData>
        </a:graphic>
      </p:graphicFrame>
      <p:sp>
        <p:nvSpPr>
          <p:cNvPr id="5" name="矩形 4">
            <a:extLst>
              <a:ext uri="{FF2B5EF4-FFF2-40B4-BE49-F238E27FC236}">
                <a16:creationId xmlns="" xmlns:a16="http://schemas.microsoft.com/office/drawing/2014/main" id="{44756178-0AF1-7B4D-B024-81A6ECE270C0}"/>
              </a:ext>
            </a:extLst>
          </p:cNvPr>
          <p:cNvSpPr/>
          <p:nvPr/>
        </p:nvSpPr>
        <p:spPr>
          <a:xfrm>
            <a:off x="628651" y="5823147"/>
            <a:ext cx="6962024" cy="830997"/>
          </a:xfrm>
          <a:prstGeom prst="rect">
            <a:avLst/>
          </a:prstGeom>
        </p:spPr>
        <p:txBody>
          <a:bodyPr wrap="square">
            <a:spAutoFit/>
          </a:bodyPr>
          <a:lstStyle/>
          <a:p>
            <a:pPr marL="342900" indent="-342900">
              <a:buFont typeface="Arial" panose="020B0604020202020204" pitchFamily="34" charset="0"/>
              <a:buChar char="•"/>
            </a:pPr>
            <a:r>
              <a:rPr lang="en-US" altLang="zh-CN" sz="2400" dirty="0">
                <a:solidFill>
                  <a:prstClr val="black"/>
                </a:solidFill>
              </a:rPr>
              <a:t>K-</a:t>
            </a:r>
            <a:r>
              <a:rPr lang="zh-CN" altLang="en-US" sz="2400" dirty="0">
                <a:solidFill>
                  <a:prstClr val="black"/>
                </a:solidFill>
              </a:rPr>
              <a:t>均值算法的时间复杂度是</a:t>
            </a:r>
            <a:r>
              <a:rPr lang="en-US" altLang="zh-CN" sz="2400" dirty="0">
                <a:solidFill>
                  <a:prstClr val="black"/>
                </a:solidFill>
              </a:rPr>
              <a:t>O(</a:t>
            </a:r>
            <a:r>
              <a:rPr lang="en-US" altLang="zh-CN" sz="2400" dirty="0" err="1">
                <a:solidFill>
                  <a:prstClr val="black"/>
                </a:solidFill>
              </a:rPr>
              <a:t>mktn</a:t>
            </a:r>
            <a:r>
              <a:rPr lang="en-US" altLang="zh-CN" sz="2400" dirty="0">
                <a:solidFill>
                  <a:prstClr val="black"/>
                </a:solidFill>
              </a:rPr>
              <a:t>) ,</a:t>
            </a:r>
            <a:r>
              <a:rPr lang="zh-CN" altLang="en-US" sz="2400" dirty="0">
                <a:solidFill>
                  <a:prstClr val="black"/>
                </a:solidFill>
              </a:rPr>
              <a:t>接近于</a:t>
            </a:r>
            <a:r>
              <a:rPr lang="en-US" altLang="zh-CN" sz="2400" dirty="0">
                <a:solidFill>
                  <a:prstClr val="black"/>
                </a:solidFill>
              </a:rPr>
              <a:t>O(n)</a:t>
            </a:r>
            <a:r>
              <a:rPr lang="zh-CN" altLang="en-US" sz="2400" dirty="0">
                <a:solidFill>
                  <a:prstClr val="black"/>
                </a:solidFill>
              </a:rPr>
              <a:t>，时间复杂度较低。</a:t>
            </a:r>
          </a:p>
        </p:txBody>
      </p:sp>
    </p:spTree>
    <p:extLst>
      <p:ext uri="{BB962C8B-B14F-4D97-AF65-F5344CB8AC3E}">
        <p14:creationId xmlns:p14="http://schemas.microsoft.com/office/powerpoint/2010/main" val="915429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作业</a:t>
            </a:r>
            <a:endParaRPr lang="zh-CN" altLang="en-US" sz="4000" dirty="0"/>
          </a:p>
        </p:txBody>
      </p:sp>
      <p:sp>
        <p:nvSpPr>
          <p:cNvPr id="3" name="内容占位符 2"/>
          <p:cNvSpPr>
            <a:spLocks noGrp="1"/>
          </p:cNvSpPr>
          <p:nvPr>
            <p:ph idx="1"/>
          </p:nvPr>
        </p:nvSpPr>
        <p:spPr/>
        <p:txBody>
          <a:bodyPr/>
          <a:lstStyle/>
          <a:p>
            <a:pPr>
              <a:lnSpc>
                <a:spcPct val="120000"/>
              </a:lnSpc>
            </a:pPr>
            <a:r>
              <a:rPr lang="zh-CN" altLang="en-US" dirty="0" smtClean="0"/>
              <a:t>为什么汉诺塔问题问题的时间复杂度是</a:t>
            </a:r>
            <a:r>
              <a:rPr lang="en-US" altLang="zh-CN" dirty="0" smtClean="0"/>
              <a:t>O(2</a:t>
            </a:r>
            <a:r>
              <a:rPr lang="en-US" altLang="zh-CN" baseline="30000" dirty="0" smtClean="0"/>
              <a:t>n</a:t>
            </a:r>
            <a:r>
              <a:rPr lang="en-US" altLang="zh-CN" dirty="0" smtClean="0"/>
              <a:t>)</a:t>
            </a:r>
            <a:r>
              <a:rPr lang="zh-CN" altLang="en-US" dirty="0" smtClean="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nSpc>
                <a:spcPct val="120000"/>
              </a:lnSpc>
            </a:pPr>
            <a:r>
              <a:rPr lang="en-US" altLang="zh-CN" dirty="0" smtClean="0"/>
              <a:t>K-means</a:t>
            </a:r>
            <a:r>
              <a:rPr lang="zh-CN" altLang="en-US" dirty="0" smtClean="0"/>
              <a:t>用什么度量效果？为什么用这个指标而不是其他的</a:t>
            </a:r>
            <a:r>
              <a:rPr lang="en-US" altLang="zh-CN" dirty="0" smtClean="0"/>
              <a:t>(</a:t>
            </a:r>
            <a:r>
              <a:rPr lang="zh-CN" altLang="en-US" dirty="0" smtClean="0"/>
              <a:t>比如类似分类中的评价指标</a:t>
            </a:r>
            <a:r>
              <a:rPr lang="en-US" altLang="zh-CN" dirty="0" smtClean="0"/>
              <a:t>——</a:t>
            </a:r>
            <a:r>
              <a:rPr lang="zh-CN" altLang="en-US" dirty="0" smtClean="0"/>
              <a:t>准确率等</a:t>
            </a:r>
            <a:r>
              <a:rPr lang="en-US" altLang="zh-CN" dirty="0" smtClean="0"/>
              <a:t>)</a:t>
            </a:r>
            <a:r>
              <a:rPr lang="zh-CN" altLang="en-US" dirty="0" smtClean="0"/>
              <a:t>。</a:t>
            </a:r>
            <a:endParaRPr lang="zh-CN" altLang="en-US" dirty="0"/>
          </a:p>
        </p:txBody>
      </p:sp>
    </p:spTree>
    <p:extLst>
      <p:ext uri="{BB962C8B-B14F-4D97-AF65-F5344CB8AC3E}">
        <p14:creationId xmlns:p14="http://schemas.microsoft.com/office/powerpoint/2010/main" val="33191582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4000" dirty="0" smtClean="0"/>
              <a:t>第二节 </a:t>
            </a:r>
            <a:r>
              <a:rPr lang="en-US" altLang="zh-CN" sz="4000" dirty="0"/>
              <a:t>k-means</a:t>
            </a:r>
            <a:r>
              <a:rPr lang="zh-CN" altLang="en-US" sz="4000" dirty="0"/>
              <a:t>改进算法</a:t>
            </a:r>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2715121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en-US" altLang="zh-CN" sz="3600" dirty="0"/>
              <a:t>K-means</a:t>
            </a:r>
            <a:r>
              <a:rPr lang="zh-CN" altLang="en-US" sz="3600" dirty="0"/>
              <a:t>算法缺点</a:t>
            </a:r>
            <a:r>
              <a:rPr lang="en-US" altLang="zh-CN" sz="3600" dirty="0"/>
              <a:t>1</a:t>
            </a:r>
            <a:r>
              <a:rPr lang="zh-CN" altLang="en-US" sz="3600" dirty="0"/>
              <a:t>：</a:t>
            </a:r>
            <a:r>
              <a:rPr lang="en-US" altLang="zh-CN" sz="3600" dirty="0"/>
              <a:t>k</a:t>
            </a:r>
            <a:r>
              <a:rPr lang="zh-CN" altLang="en-US" sz="3600" dirty="0"/>
              <a:t>值需要预先给定</a:t>
            </a:r>
          </a:p>
        </p:txBody>
      </p:sp>
      <p:sp>
        <p:nvSpPr>
          <p:cNvPr id="3" name="内容占位符 2"/>
          <p:cNvSpPr>
            <a:spLocks noGrp="1"/>
          </p:cNvSpPr>
          <p:nvPr>
            <p:ph idx="1"/>
          </p:nvPr>
        </p:nvSpPr>
        <p:spPr>
          <a:xfrm>
            <a:off x="344633" y="1412776"/>
            <a:ext cx="8228763" cy="3977484"/>
          </a:xfrm>
        </p:spPr>
        <p:txBody>
          <a:bodyPr/>
          <a:lstStyle/>
          <a:p>
            <a:pPr>
              <a:buFont typeface="Wingdings" panose="05000000000000000000" pitchFamily="2" charset="2"/>
              <a:buChar char="l"/>
            </a:pPr>
            <a:r>
              <a:rPr lang="en-US" altLang="zh-CN" sz="2800" dirty="0" smtClean="0"/>
              <a:t>K-means</a:t>
            </a:r>
            <a:r>
              <a:rPr lang="zh-CN" altLang="en-US" sz="2800" dirty="0" smtClean="0"/>
              <a:t>算法执行时，如果给定的</a:t>
            </a:r>
            <a:r>
              <a:rPr lang="en-US" altLang="zh-CN" sz="2800" dirty="0" smtClean="0"/>
              <a:t>k</a:t>
            </a:r>
            <a:r>
              <a:rPr lang="zh-CN" altLang="en-US" sz="2800" dirty="0" smtClean="0"/>
              <a:t>值比较合理，算法可以得出比较好的结果</a:t>
            </a:r>
            <a:endParaRPr lang="zh-CN" alt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814" y="2492896"/>
            <a:ext cx="5534670" cy="4660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172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Figure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2348880"/>
            <a:ext cx="4680520" cy="3945623"/>
          </a:xfr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2348880"/>
            <a:ext cx="4754969" cy="400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1520" y="894446"/>
            <a:ext cx="8247771" cy="523220"/>
          </a:xfrm>
          <a:prstGeom prst="rect">
            <a:avLst/>
          </a:prstGeom>
          <a:noFill/>
        </p:spPr>
        <p:txBody>
          <a:bodyPr wrap="none" rtlCol="0">
            <a:spAutoFit/>
          </a:bodyPr>
          <a:lstStyle/>
          <a:p>
            <a:pPr defTabSz="913926"/>
            <a:r>
              <a:rPr lang="zh-CN" altLang="en-US" sz="2800" dirty="0" smtClean="0">
                <a:solidFill>
                  <a:prstClr val="black"/>
                </a:solidFill>
              </a:rPr>
              <a:t>如果给定的</a:t>
            </a:r>
            <a:r>
              <a:rPr lang="en-US" altLang="zh-CN" sz="2800" dirty="0" smtClean="0">
                <a:solidFill>
                  <a:prstClr val="black"/>
                </a:solidFill>
              </a:rPr>
              <a:t>k</a:t>
            </a:r>
            <a:r>
              <a:rPr lang="zh-CN" altLang="en-US" sz="2800" dirty="0" smtClean="0">
                <a:solidFill>
                  <a:prstClr val="black"/>
                </a:solidFill>
              </a:rPr>
              <a:t>值不合理，就会对结果造成很大的影响</a:t>
            </a:r>
            <a:endParaRPr lang="zh-CN" altLang="en-US" sz="2800" dirty="0">
              <a:solidFill>
                <a:prstClr val="black"/>
              </a:solidFill>
            </a:endParaRPr>
          </a:p>
        </p:txBody>
      </p:sp>
    </p:spTree>
    <p:extLst>
      <p:ext uri="{BB962C8B-B14F-4D97-AF65-F5344CB8AC3E}">
        <p14:creationId xmlns:p14="http://schemas.microsoft.com/office/powerpoint/2010/main" val="915372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zh-CN" altLang="en-US" dirty="0" smtClean="0"/>
              <a:t>确定</a:t>
            </a:r>
            <a:r>
              <a:rPr lang="en-US" altLang="zh-CN" dirty="0" smtClean="0"/>
              <a:t>k</a:t>
            </a:r>
            <a:r>
              <a:rPr lang="zh-CN" altLang="en-US" dirty="0" smtClean="0"/>
              <a:t>值</a:t>
            </a:r>
            <a:endParaRPr lang="zh-CN" altLang="en-US" dirty="0"/>
          </a:p>
        </p:txBody>
      </p:sp>
      <p:sp>
        <p:nvSpPr>
          <p:cNvPr id="3" name="内容占位符 2"/>
          <p:cNvSpPr>
            <a:spLocks noGrp="1"/>
          </p:cNvSpPr>
          <p:nvPr>
            <p:ph idx="1"/>
          </p:nvPr>
        </p:nvSpPr>
        <p:spPr/>
        <p:txBody>
          <a:bodyPr/>
          <a:lstStyle/>
          <a:p>
            <a:pPr marL="108000" indent="0">
              <a:buNone/>
            </a:pPr>
            <a:r>
              <a:rPr lang="en-US" altLang="zh-CN" dirty="0" smtClean="0"/>
              <a:t>K-means</a:t>
            </a:r>
            <a:r>
              <a:rPr lang="zh-CN" altLang="en-US" dirty="0" smtClean="0"/>
              <a:t>算法确定</a:t>
            </a:r>
            <a:r>
              <a:rPr lang="en-US" altLang="zh-CN" dirty="0" smtClean="0"/>
              <a:t>k</a:t>
            </a:r>
            <a:r>
              <a:rPr lang="zh-CN" altLang="en-US" dirty="0" smtClean="0"/>
              <a:t>值主要有以下几种方法：</a:t>
            </a:r>
            <a:endParaRPr lang="en-US" altLang="zh-CN" dirty="0" smtClean="0"/>
          </a:p>
          <a:p>
            <a:pPr marL="108000" indent="0">
              <a:buNone/>
            </a:pPr>
            <a:r>
              <a:rPr lang="en-US" altLang="zh-CN" dirty="0" smtClean="0"/>
              <a:t>1.</a:t>
            </a:r>
            <a:r>
              <a:rPr lang="zh-CN" altLang="en-US" dirty="0" smtClean="0"/>
              <a:t>经验法；</a:t>
            </a:r>
            <a:endParaRPr lang="en-US" altLang="zh-CN" dirty="0" smtClean="0"/>
          </a:p>
          <a:p>
            <a:pPr marL="108000" indent="0">
              <a:buNone/>
            </a:pPr>
            <a:r>
              <a:rPr lang="en-US" altLang="zh-CN" dirty="0" smtClean="0"/>
              <a:t>2.</a:t>
            </a:r>
            <a:r>
              <a:rPr lang="zh-CN" altLang="en-US" dirty="0" smtClean="0"/>
              <a:t>肘部法则</a:t>
            </a:r>
            <a:r>
              <a:rPr lang="en-US" altLang="zh-CN" dirty="0" smtClean="0"/>
              <a:t>(</a:t>
            </a:r>
            <a:r>
              <a:rPr lang="zh-CN" altLang="en-US" dirty="0" smtClean="0"/>
              <a:t>逐个实验法</a:t>
            </a:r>
            <a:r>
              <a:rPr lang="en-US" altLang="zh-CN" dirty="0" smtClean="0"/>
              <a:t>)</a:t>
            </a:r>
            <a:r>
              <a:rPr lang="zh-CN" altLang="en-US" dirty="0" smtClean="0"/>
              <a:t>；</a:t>
            </a:r>
            <a:endParaRPr lang="en-US" altLang="zh-CN" dirty="0" smtClean="0"/>
          </a:p>
          <a:p>
            <a:pPr marL="108000" indent="0">
              <a:buNone/>
            </a:pPr>
            <a:r>
              <a:rPr lang="en-US" altLang="zh-CN" dirty="0" smtClean="0"/>
              <a:t>3.</a:t>
            </a:r>
            <a:r>
              <a:rPr lang="zh-CN" altLang="en-US" dirty="0" smtClean="0"/>
              <a:t>密度法；</a:t>
            </a:r>
            <a:endParaRPr lang="en-US" altLang="zh-CN" dirty="0" smtClean="0"/>
          </a:p>
          <a:p>
            <a:pPr marL="108000" indent="0">
              <a:buNone/>
            </a:pPr>
            <a:r>
              <a:rPr lang="en-US" altLang="zh-CN" dirty="0" smtClean="0"/>
              <a:t>4.ISODATA</a:t>
            </a:r>
            <a:r>
              <a:rPr lang="zh-CN" altLang="en-US" dirty="0"/>
              <a:t>算法</a:t>
            </a:r>
          </a:p>
        </p:txBody>
      </p:sp>
    </p:spTree>
    <p:extLst>
      <p:ext uri="{BB962C8B-B14F-4D97-AF65-F5344CB8AC3E}">
        <p14:creationId xmlns:p14="http://schemas.microsoft.com/office/powerpoint/2010/main" val="84655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zh-CN" altLang="en-US" dirty="0"/>
              <a:t>肘部法则</a:t>
            </a:r>
            <a:r>
              <a:rPr lang="en-US" altLang="zh-CN" dirty="0"/>
              <a:t>1</a:t>
            </a:r>
            <a:r>
              <a:rPr lang="zh-CN" altLang="en-US" dirty="0"/>
              <a:t>：利用</a:t>
            </a:r>
            <a:r>
              <a:rPr lang="en-US" altLang="zh-CN" dirty="0"/>
              <a:t>SSE</a:t>
            </a:r>
            <a:endParaRPr lang="zh-CN"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628800"/>
            <a:ext cx="5688632" cy="4792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2384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zh-CN" altLang="en-US" dirty="0" smtClean="0"/>
              <a:t>肘部法则</a:t>
            </a:r>
            <a:r>
              <a:rPr lang="en-US" altLang="zh-CN" dirty="0" smtClean="0"/>
              <a:t>1</a:t>
            </a:r>
            <a:r>
              <a:rPr lang="zh-CN" altLang="en-US" dirty="0" smtClean="0"/>
              <a:t>：利用</a:t>
            </a:r>
            <a:r>
              <a:rPr lang="en-US" altLang="zh-CN" dirty="0" smtClean="0"/>
              <a:t>SSE</a:t>
            </a:r>
            <a:endParaRPr lang="zh-CN" altLang="en-US" dirty="0"/>
          </a:p>
        </p:txBody>
      </p:sp>
      <p:sp>
        <p:nvSpPr>
          <p:cNvPr id="3" name="内容占位符 2"/>
          <p:cNvSpPr>
            <a:spLocks noGrp="1"/>
          </p:cNvSpPr>
          <p:nvPr>
            <p:ph idx="1"/>
          </p:nvPr>
        </p:nvSpPr>
        <p:spPr>
          <a:xfrm>
            <a:off x="457174" y="1604840"/>
            <a:ext cx="8228763" cy="4704479"/>
          </a:xfrm>
        </p:spPr>
        <p:txBody>
          <a:bodyPr/>
          <a:lstStyle/>
          <a:p>
            <a:pPr>
              <a:buFont typeface="Wingdings" panose="05000000000000000000" pitchFamily="2" charset="2"/>
              <a:buChar char="l"/>
            </a:pPr>
            <a:r>
              <a:rPr lang="zh-CN" altLang="en-US" sz="2400" dirty="0"/>
              <a:t>随着聚类数</a:t>
            </a:r>
            <a:r>
              <a:rPr lang="en-US" altLang="zh-CN" sz="2400" dirty="0"/>
              <a:t>k</a:t>
            </a:r>
            <a:r>
              <a:rPr lang="zh-CN" altLang="en-US" sz="2400" dirty="0"/>
              <a:t>的增大，样本划分会更加精细，每个簇的聚合程度会逐渐提高，那么误差平方和</a:t>
            </a:r>
            <a:r>
              <a:rPr lang="en-US" altLang="zh-CN" sz="2400" dirty="0"/>
              <a:t>SSE</a:t>
            </a:r>
            <a:r>
              <a:rPr lang="zh-CN" altLang="en-US" sz="2400" dirty="0"/>
              <a:t>自然会逐渐变小。并且，当</a:t>
            </a:r>
            <a:r>
              <a:rPr lang="en-US" altLang="zh-CN" sz="2400" dirty="0"/>
              <a:t>k</a:t>
            </a:r>
            <a:r>
              <a:rPr lang="zh-CN" altLang="en-US" sz="2400" dirty="0"/>
              <a:t>小于真实聚类数时，由于</a:t>
            </a:r>
            <a:r>
              <a:rPr lang="en-US" altLang="zh-CN" sz="2400" dirty="0"/>
              <a:t>k</a:t>
            </a:r>
            <a:r>
              <a:rPr lang="zh-CN" altLang="en-US" sz="2400" dirty="0"/>
              <a:t>的增大会大幅增加每个簇的聚合程度，故</a:t>
            </a:r>
            <a:r>
              <a:rPr lang="en-US" altLang="zh-CN" sz="2400" dirty="0"/>
              <a:t>SSE</a:t>
            </a:r>
            <a:r>
              <a:rPr lang="zh-CN" altLang="en-US" sz="2400" dirty="0"/>
              <a:t>的下降幅度会很大，而当</a:t>
            </a:r>
            <a:r>
              <a:rPr lang="en-US" altLang="zh-CN" sz="2400" dirty="0"/>
              <a:t>k</a:t>
            </a:r>
            <a:r>
              <a:rPr lang="zh-CN" altLang="en-US" sz="2400" dirty="0"/>
              <a:t>到达真实聚类数时，再增加</a:t>
            </a:r>
            <a:r>
              <a:rPr lang="en-US" altLang="zh-CN" sz="2400" dirty="0"/>
              <a:t>k</a:t>
            </a:r>
            <a:r>
              <a:rPr lang="zh-CN" altLang="en-US" sz="2400" dirty="0"/>
              <a:t>所得到</a:t>
            </a:r>
            <a:r>
              <a:rPr lang="zh-CN" altLang="en-US" sz="2400" dirty="0" smtClean="0"/>
              <a:t>的                         聚合</a:t>
            </a:r>
            <a:r>
              <a:rPr lang="zh-CN" altLang="en-US" sz="2400" dirty="0"/>
              <a:t>程度回报会迅速变小</a:t>
            </a:r>
            <a:r>
              <a:rPr lang="zh-CN" altLang="en-US" sz="2400" dirty="0" smtClean="0"/>
              <a:t>，                          所以</a:t>
            </a:r>
            <a:r>
              <a:rPr lang="en-US" altLang="zh-CN" sz="2400" dirty="0"/>
              <a:t>SSE</a:t>
            </a:r>
            <a:r>
              <a:rPr lang="zh-CN" altLang="en-US" sz="2400" dirty="0"/>
              <a:t>的下降幅度会骤减</a:t>
            </a:r>
            <a:r>
              <a:rPr lang="zh-CN" altLang="en-US" sz="2400" dirty="0" smtClean="0"/>
              <a:t>，                         然后</a:t>
            </a:r>
            <a:r>
              <a:rPr lang="zh-CN" altLang="en-US" sz="2400" dirty="0"/>
              <a:t>随着</a:t>
            </a:r>
            <a:r>
              <a:rPr lang="en-US" altLang="zh-CN" sz="2400" dirty="0"/>
              <a:t>k</a:t>
            </a:r>
            <a:r>
              <a:rPr lang="zh-CN" altLang="en-US" sz="2400" dirty="0"/>
              <a:t>值的继续增大</a:t>
            </a:r>
            <a:r>
              <a:rPr lang="zh-CN" altLang="en-US" sz="2400" dirty="0" smtClean="0"/>
              <a:t>而                           趋于</a:t>
            </a:r>
            <a:r>
              <a:rPr lang="zh-CN" altLang="en-US" sz="2400" dirty="0"/>
              <a:t>平缓，也就是说</a:t>
            </a:r>
            <a:r>
              <a:rPr lang="en-US" altLang="zh-CN" sz="2400" dirty="0"/>
              <a:t>SSE</a:t>
            </a:r>
            <a:r>
              <a:rPr lang="zh-CN" altLang="en-US" sz="2400" dirty="0" smtClean="0"/>
              <a:t>和                            </a:t>
            </a:r>
            <a:r>
              <a:rPr lang="en-US" altLang="zh-CN" sz="2400" dirty="0" smtClean="0"/>
              <a:t>k</a:t>
            </a:r>
            <a:r>
              <a:rPr lang="zh-CN" altLang="en-US" sz="2400" dirty="0"/>
              <a:t>的关系图是一个手肘的</a:t>
            </a:r>
            <a:r>
              <a:rPr lang="zh-CN" altLang="en-US" sz="2400" dirty="0" smtClean="0"/>
              <a:t>形                          状</a:t>
            </a:r>
            <a:r>
              <a:rPr lang="zh-CN" altLang="en-US" sz="2400" dirty="0"/>
              <a:t>，而这个肘部对应的</a:t>
            </a:r>
            <a:r>
              <a:rPr lang="en-US" altLang="zh-CN" sz="2400" dirty="0"/>
              <a:t>k</a:t>
            </a:r>
            <a:r>
              <a:rPr lang="zh-CN" altLang="en-US" sz="2400" dirty="0" smtClean="0"/>
              <a:t>值                           就是</a:t>
            </a:r>
            <a:r>
              <a:rPr lang="zh-CN" altLang="en-US" sz="2400" dirty="0"/>
              <a:t>数据的真实聚类数。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684" y="3212976"/>
            <a:ext cx="4473147" cy="3381760"/>
          </a:xfrm>
          <a:prstGeom prst="rect">
            <a:avLst/>
          </a:prstGeom>
        </p:spPr>
      </p:pic>
    </p:spTree>
    <p:extLst>
      <p:ext uri="{BB962C8B-B14F-4D97-AF65-F5344CB8AC3E}">
        <p14:creationId xmlns:p14="http://schemas.microsoft.com/office/powerpoint/2010/main" val="3272366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zh-CN" altLang="en-US" dirty="0" smtClean="0"/>
              <a:t>肘部法则</a:t>
            </a:r>
            <a:r>
              <a:rPr lang="en-US" altLang="zh-CN" dirty="0" smtClean="0"/>
              <a:t>2</a:t>
            </a:r>
            <a:r>
              <a:rPr lang="zh-CN" altLang="en-US" dirty="0" smtClean="0"/>
              <a:t>：利用轮廓系数</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174" y="1604840"/>
                <a:ext cx="8228763" cy="4704479"/>
              </a:xfrm>
            </p:spPr>
            <p:txBody>
              <a:bodyPr/>
              <a:lstStyle/>
              <a:p>
                <a:pPr>
                  <a:buFont typeface="Wingdings" panose="05000000000000000000" pitchFamily="2" charset="2"/>
                  <a:buChar char="l"/>
                </a:pPr>
                <a:r>
                  <a:rPr lang="zh-CN" altLang="en-US" sz="2400" dirty="0" smtClean="0"/>
                  <a:t>轮廓系数</a:t>
                </a:r>
                <a:r>
                  <a:rPr lang="en-US" altLang="zh-CN" sz="2400" dirty="0" smtClean="0"/>
                  <a:t>(</a:t>
                </a:r>
                <a:r>
                  <a:rPr lang="en-GB" altLang="zh-CN" sz="2400" dirty="0" smtClean="0"/>
                  <a:t>Silhouette Coefficient</a:t>
                </a:r>
                <a:r>
                  <a:rPr lang="en-US" altLang="zh-CN" sz="2400" dirty="0" smtClean="0"/>
                  <a:t>)</a:t>
                </a:r>
                <a:r>
                  <a:rPr lang="zh-CN" altLang="en-GB" sz="2400" dirty="0" smtClean="0"/>
                  <a:t>，</a:t>
                </a:r>
                <a:r>
                  <a:rPr lang="zh-CN" altLang="en-US" sz="2400" dirty="0"/>
                  <a:t>是聚类效果好坏的一种评价方式。最早由 </a:t>
                </a:r>
                <a:r>
                  <a:rPr lang="en-GB" altLang="zh-CN" sz="2400" dirty="0"/>
                  <a:t>Peter J. </a:t>
                </a:r>
                <a:r>
                  <a:rPr lang="en-GB" altLang="zh-CN" sz="2400" dirty="0" err="1"/>
                  <a:t>Rousseeuw</a:t>
                </a:r>
                <a:r>
                  <a:rPr lang="en-GB" altLang="zh-CN" sz="2400" dirty="0"/>
                  <a:t> </a:t>
                </a:r>
                <a:r>
                  <a:rPr lang="zh-CN" altLang="en-US" sz="2400" dirty="0"/>
                  <a:t>在 </a:t>
                </a:r>
                <a:r>
                  <a:rPr lang="en-US" altLang="zh-CN" sz="2400" dirty="0"/>
                  <a:t>1986 </a:t>
                </a:r>
                <a:r>
                  <a:rPr lang="zh-CN" altLang="en-US" sz="2400" dirty="0"/>
                  <a:t>提出。它结合内聚度和分离度两种因素</a:t>
                </a:r>
                <a:r>
                  <a:rPr lang="zh-CN" altLang="en-US" sz="2400" dirty="0" smtClean="0"/>
                  <a:t>。</a:t>
                </a:r>
                <a:endParaRPr lang="en-US" altLang="zh-CN" sz="2400" dirty="0" smtClean="0"/>
              </a:p>
              <a:p>
                <a:pPr>
                  <a:buFont typeface="Wingdings" panose="05000000000000000000" pitchFamily="2" charset="2"/>
                  <a:buChar char="l"/>
                </a:pPr>
                <a:r>
                  <a:rPr lang="zh-CN" altLang="en-US" sz="2400" dirty="0" smtClean="0"/>
                  <a:t>假设已经通过</a:t>
                </a:r>
                <a:r>
                  <a:rPr lang="en-US" altLang="zh-CN" sz="2400" dirty="0" smtClean="0"/>
                  <a:t>K-means</a:t>
                </a:r>
                <a:r>
                  <a:rPr lang="zh-CN" altLang="en-US" sz="2400" dirty="0" smtClean="0"/>
                  <a:t>算法将某数据集分为</a:t>
                </a:r>
                <a:r>
                  <a:rPr lang="en-US" altLang="zh-CN" sz="2400" dirty="0" smtClean="0"/>
                  <a:t>k</a:t>
                </a:r>
                <a:r>
                  <a:rPr lang="zh-CN" altLang="en-US" sz="2400" dirty="0" smtClean="0"/>
                  <a:t>个簇，对于数据集中的每一个点</a:t>
                </a:r>
                <a14:m>
                  <m:oMath xmlns:m="http://schemas.openxmlformats.org/officeDocument/2006/math">
                    <m:r>
                      <a:rPr lang="en-US" altLang="zh-CN" sz="2400" i="1">
                        <a:latin typeface="Cambria Math"/>
                      </a:rPr>
                      <m:t>𝑖</m:t>
                    </m:r>
                    <m:r>
                      <a:rPr lang="en-US" altLang="zh-CN" sz="2400" i="1">
                        <a:latin typeface="Cambria Math"/>
                      </a:rPr>
                      <m:t> </m:t>
                    </m:r>
                  </m:oMath>
                </a14:m>
                <a:r>
                  <a:rPr lang="zh-CN" altLang="en-US" sz="2400" dirty="0" smtClean="0"/>
                  <a:t>，有</a:t>
                </a:r>
                <a:endParaRPr lang="en-US" altLang="zh-CN" sz="2400" dirty="0" smtClean="0"/>
              </a:p>
              <a:p>
                <a:pPr marL="10800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a:rPr>
                        <m:t>𝑎</m:t>
                      </m:r>
                      <m:d>
                        <m:dPr>
                          <m:ctrlPr>
                            <a:rPr lang="en-US" altLang="zh-CN" sz="2400" b="0" i="1" smtClean="0">
                              <a:latin typeface="Cambria Math"/>
                            </a:rPr>
                          </m:ctrlPr>
                        </m:dPr>
                        <m:e>
                          <m:r>
                            <a:rPr lang="en-US" altLang="zh-CN" sz="2400" b="0" i="1" smtClean="0">
                              <a:latin typeface="Cambria Math"/>
                            </a:rPr>
                            <m:t>𝑖</m:t>
                          </m:r>
                        </m:e>
                      </m:d>
                      <m:r>
                        <a:rPr lang="en-US" altLang="zh-CN" sz="2400" b="0" i="1" smtClean="0">
                          <a:latin typeface="Cambria Math"/>
                        </a:rPr>
                        <m:t>=</m:t>
                      </m:r>
                      <m:r>
                        <a:rPr lang="en-US" altLang="zh-CN" sz="2400" b="0" i="1" smtClean="0">
                          <a:latin typeface="Cambria Math"/>
                        </a:rPr>
                        <m:t>𝑎𝑣𝑒𝑟𝑎𝑔𝑒</m:t>
                      </m:r>
                      <m:d>
                        <m:dPr>
                          <m:ctrlPr>
                            <a:rPr lang="en-US" altLang="zh-CN" sz="2400" b="0" i="1" smtClean="0">
                              <a:latin typeface="Cambria Math"/>
                            </a:rPr>
                          </m:ctrlPr>
                        </m:dPr>
                        <m:e>
                          <m:r>
                            <a:rPr lang="zh-CN" altLang="en-US" sz="2400" b="0" i="1" smtClean="0">
                              <a:latin typeface="Cambria Math"/>
                            </a:rPr>
                            <m:t>点</m:t>
                          </m:r>
                          <m:r>
                            <a:rPr lang="en-US" altLang="zh-CN" sz="2400" b="0" i="1" smtClean="0">
                              <a:latin typeface="Cambria Math"/>
                            </a:rPr>
                            <m:t>𝑖</m:t>
                          </m:r>
                          <m:r>
                            <a:rPr lang="zh-CN" altLang="en-US" sz="2400" b="0" i="1" smtClean="0">
                              <a:latin typeface="Cambria Math"/>
                            </a:rPr>
                            <m:t>到</m:t>
                          </m:r>
                          <m:r>
                            <a:rPr lang="zh-CN" altLang="en-US" sz="2400" i="1">
                              <a:latin typeface="Cambria Math"/>
                            </a:rPr>
                            <m:t>每一个</m:t>
                          </m:r>
                          <m:r>
                            <a:rPr lang="zh-CN" altLang="en-US" sz="2400" b="0" i="1" smtClean="0">
                              <a:latin typeface="Cambria Math"/>
                            </a:rPr>
                            <m:t>与</m:t>
                          </m:r>
                          <m:r>
                            <a:rPr lang="en-US" altLang="zh-CN" sz="2400" b="0" i="1" smtClean="0">
                              <a:latin typeface="Cambria Math"/>
                            </a:rPr>
                            <m:t>𝑖</m:t>
                          </m:r>
                          <m:r>
                            <a:rPr lang="zh-CN" altLang="en-US" sz="2400" i="1">
                              <a:latin typeface="Cambria Math"/>
                            </a:rPr>
                            <m:t>同簇</m:t>
                          </m:r>
                          <m:r>
                            <a:rPr lang="zh-CN" altLang="en-US" sz="2400" b="0" i="1" smtClean="0">
                              <a:latin typeface="Cambria Math"/>
                            </a:rPr>
                            <m:t>的点的</m:t>
                          </m:r>
                          <m:r>
                            <a:rPr lang="zh-CN" altLang="en-US" sz="2400" i="1">
                              <a:latin typeface="Cambria Math"/>
                            </a:rPr>
                            <m:t>距离</m:t>
                          </m:r>
                        </m:e>
                      </m:d>
                    </m:oMath>
                  </m:oMathPara>
                </a14:m>
                <a:endParaRPr lang="en-US" altLang="zh-CN" sz="2400" dirty="0" smtClean="0"/>
              </a:p>
              <a:p>
                <a:pPr marL="10800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a:rPr>
                        <m:t>𝑏</m:t>
                      </m:r>
                      <m:d>
                        <m:dPr>
                          <m:ctrlPr>
                            <a:rPr lang="en-US" altLang="zh-CN" sz="2400" i="1">
                              <a:latin typeface="Cambria Math"/>
                            </a:rPr>
                          </m:ctrlPr>
                        </m:dPr>
                        <m:e>
                          <m:r>
                            <a:rPr lang="en-US" altLang="zh-CN" sz="2400" i="1">
                              <a:latin typeface="Cambria Math"/>
                            </a:rPr>
                            <m:t>𝑖</m:t>
                          </m:r>
                        </m:e>
                      </m:d>
                      <m:r>
                        <a:rPr lang="en-US" altLang="zh-CN" sz="2400" i="1">
                          <a:latin typeface="Cambria Math"/>
                        </a:rPr>
                        <m:t>=</m:t>
                      </m:r>
                      <m:r>
                        <a:rPr lang="en-US" altLang="zh-CN" sz="2400" i="1">
                          <a:latin typeface="Cambria Math"/>
                        </a:rPr>
                        <m:t>𝑎𝑣𝑒𝑟𝑎𝑔𝑒</m:t>
                      </m:r>
                      <m:d>
                        <m:dPr>
                          <m:ctrlPr>
                            <a:rPr lang="en-US" altLang="zh-CN" sz="2400" i="1">
                              <a:latin typeface="Cambria Math"/>
                            </a:rPr>
                          </m:ctrlPr>
                        </m:dPr>
                        <m:e>
                          <m:r>
                            <a:rPr lang="zh-CN" altLang="en-US" sz="2400" i="1">
                              <a:latin typeface="Cambria Math"/>
                            </a:rPr>
                            <m:t>点</m:t>
                          </m:r>
                          <m:r>
                            <a:rPr lang="en-US" altLang="zh-CN" sz="2400" i="1">
                              <a:latin typeface="Cambria Math"/>
                            </a:rPr>
                            <m:t>𝑖</m:t>
                          </m:r>
                          <m:r>
                            <a:rPr lang="zh-CN" altLang="en-US" sz="2400" i="1">
                              <a:latin typeface="Cambria Math"/>
                            </a:rPr>
                            <m:t>到每一个与</m:t>
                          </m:r>
                          <m:r>
                            <a:rPr lang="en-US" altLang="zh-CN" sz="2400" i="1">
                              <a:latin typeface="Cambria Math"/>
                            </a:rPr>
                            <m:t>𝑖</m:t>
                          </m:r>
                          <m:r>
                            <a:rPr lang="zh-CN" altLang="en-US" sz="2400" b="0" i="1" smtClean="0">
                              <a:latin typeface="Cambria Math"/>
                            </a:rPr>
                            <m:t>不</m:t>
                          </m:r>
                          <m:r>
                            <a:rPr lang="zh-CN" altLang="en-US" sz="2400" i="1">
                              <a:latin typeface="Cambria Math"/>
                            </a:rPr>
                            <m:t>同簇的点的距离</m:t>
                          </m:r>
                        </m:e>
                      </m:d>
                    </m:oMath>
                  </m:oMathPara>
                </a14:m>
                <a:endParaRPr lang="en-US" altLang="zh-CN" sz="24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174" y="1604840"/>
                <a:ext cx="8228763" cy="4704479"/>
              </a:xfrm>
              <a:blipFill rotWithShape="1">
                <a:blip r:embed="rId2"/>
                <a:stretch>
                  <a:fillRect t="-1943" r="-593"/>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4309724"/>
            <a:ext cx="3024336" cy="25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1172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18325C47-204A-E744-8AC6-25BBE968F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4203" y="2726922"/>
            <a:ext cx="3672437" cy="3155049"/>
          </a:xfrm>
          <a:prstGeom prst="rect">
            <a:avLst/>
          </a:prstGeom>
        </p:spPr>
      </p:pic>
      <p:sp>
        <p:nvSpPr>
          <p:cNvPr id="2" name="标题 1"/>
          <p:cNvSpPr>
            <a:spLocks noGrp="1"/>
          </p:cNvSpPr>
          <p:nvPr>
            <p:ph type="title"/>
          </p:nvPr>
        </p:nvSpPr>
        <p:spPr/>
        <p:txBody>
          <a:bodyPr>
            <a:normAutofit/>
          </a:bodyPr>
          <a:lstStyle/>
          <a:p>
            <a:r>
              <a:rPr lang="en-US" altLang="zh-CN" sz="4000" dirty="0"/>
              <a:t>K-means</a:t>
            </a:r>
            <a:r>
              <a:rPr lang="en-US" altLang="zh-CN" sz="4000" dirty="0" smtClean="0"/>
              <a:t>(K-</a:t>
            </a:r>
            <a:r>
              <a:rPr lang="zh-CN" altLang="en-US" sz="4000" dirty="0" smtClean="0"/>
              <a:t>均值</a:t>
            </a:r>
            <a:r>
              <a:rPr lang="en-US" altLang="zh-CN" sz="4000" dirty="0" smtClean="0"/>
              <a:t>)</a:t>
            </a:r>
            <a:r>
              <a:rPr lang="zh-CN" altLang="en-US" sz="4000" dirty="0" smtClean="0"/>
              <a:t>算法</a:t>
            </a:r>
            <a:r>
              <a:rPr lang="zh-CN" altLang="en-US" sz="4000" dirty="0"/>
              <a:t>是什么</a:t>
            </a:r>
          </a:p>
        </p:txBody>
      </p:sp>
      <p:sp>
        <p:nvSpPr>
          <p:cNvPr id="3" name="内容占位符 2"/>
          <p:cNvSpPr>
            <a:spLocks noGrp="1"/>
          </p:cNvSpPr>
          <p:nvPr>
            <p:ph idx="1"/>
          </p:nvPr>
        </p:nvSpPr>
        <p:spPr/>
        <p:txBody>
          <a:bodyPr>
            <a:normAutofit/>
          </a:bodyPr>
          <a:lstStyle/>
          <a:p>
            <a:r>
              <a:rPr lang="en-US" altLang="zh-CN" dirty="0"/>
              <a:t>K-means</a:t>
            </a:r>
            <a:r>
              <a:rPr lang="en-US" altLang="zh-CN" dirty="0" smtClean="0"/>
              <a:t>(K-</a:t>
            </a:r>
            <a:r>
              <a:rPr lang="zh-CN" altLang="en-US" dirty="0" smtClean="0"/>
              <a:t>均值</a:t>
            </a:r>
            <a:r>
              <a:rPr lang="en-US" altLang="zh-CN" dirty="0" smtClean="0"/>
              <a:t>)</a:t>
            </a:r>
            <a:r>
              <a:rPr lang="zh-CN" altLang="en-US" dirty="0"/>
              <a:t>算法是聚类的一种，在</a:t>
            </a:r>
            <a:r>
              <a:rPr lang="en-US" altLang="zh-CN" dirty="0"/>
              <a:t>1967</a:t>
            </a:r>
            <a:r>
              <a:rPr lang="zh-CN" altLang="en-US" dirty="0"/>
              <a:t>年由</a:t>
            </a:r>
            <a:r>
              <a:rPr lang="en-US" altLang="zh-CN" dirty="0" err="1"/>
              <a:t>MacQueen</a:t>
            </a:r>
            <a:r>
              <a:rPr lang="zh-CN" altLang="en-US" dirty="0"/>
              <a:t>提出。</a:t>
            </a:r>
            <a:endParaRPr lang="en-US" altLang="zh-CN" dirty="0"/>
          </a:p>
          <a:p>
            <a:r>
              <a:rPr lang="zh-CN" altLang="en-US" dirty="0"/>
              <a:t>为什么叫</a:t>
            </a:r>
            <a:r>
              <a:rPr lang="en-US" altLang="zh-CN" dirty="0"/>
              <a:t>K-</a:t>
            </a:r>
            <a:r>
              <a:rPr lang="zh-CN" altLang="en-US" dirty="0"/>
              <a:t>均值？</a:t>
            </a:r>
            <a:endParaRPr lang="en-US" altLang="zh-CN" dirty="0"/>
          </a:p>
          <a:p>
            <a:r>
              <a:rPr lang="en-US" altLang="zh-CN" dirty="0"/>
              <a:t>K</a:t>
            </a:r>
            <a:r>
              <a:rPr lang="zh-CN" altLang="en-US" dirty="0"/>
              <a:t>个簇</a:t>
            </a:r>
            <a:r>
              <a:rPr lang="en-US" altLang="zh-CN" dirty="0"/>
              <a:t>(cluster)</a:t>
            </a:r>
            <a:r>
              <a:rPr lang="zh-CN" altLang="en-US" dirty="0"/>
              <a:t>；</a:t>
            </a:r>
            <a:endParaRPr lang="en-US" altLang="zh-CN" dirty="0"/>
          </a:p>
          <a:p>
            <a:r>
              <a:rPr lang="zh-CN" altLang="en-US" dirty="0"/>
              <a:t>每个簇内数据点坐标的                                               均值构成质心。</a:t>
            </a:r>
            <a:endParaRPr lang="en-US" altLang="zh-CN" dirty="0"/>
          </a:p>
          <a:p>
            <a:pPr marL="0" indent="0">
              <a:buNone/>
            </a:pP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746" y="2902713"/>
            <a:ext cx="3186354" cy="268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818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zh-CN" altLang="en-US" dirty="0"/>
              <a:t>肘部法则</a:t>
            </a:r>
            <a:r>
              <a:rPr lang="en-US" altLang="zh-CN" dirty="0"/>
              <a:t>2</a:t>
            </a:r>
            <a:r>
              <a:rPr lang="zh-CN" altLang="en-US" dirty="0"/>
              <a:t>：利用轮廓系数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1484784"/>
                <a:ext cx="8228763" cy="4313565"/>
              </a:xfrm>
            </p:spPr>
            <p:txBody>
              <a:bodyPr/>
              <a:lstStyle/>
              <a:p>
                <a:pPr lvl="0">
                  <a:buFont typeface="Wingdings" panose="05000000000000000000" pitchFamily="2" charset="2"/>
                  <a:buChar char="l"/>
                </a:pPr>
                <a:r>
                  <a:rPr lang="zh-CN" altLang="en-US" sz="2400" dirty="0"/>
                  <a:t>点</a:t>
                </a:r>
                <a14:m>
                  <m:oMath xmlns:m="http://schemas.openxmlformats.org/officeDocument/2006/math">
                    <m:r>
                      <a:rPr lang="en-US" altLang="zh-CN" sz="2400" i="1">
                        <a:latin typeface="Cambria Math"/>
                      </a:rPr>
                      <m:t>𝑖</m:t>
                    </m:r>
                  </m:oMath>
                </a14:m>
                <a:r>
                  <a:rPr lang="zh-CN" altLang="en-US" sz="2400" dirty="0"/>
                  <a:t>的轮廓系数为</a:t>
                </a:r>
                <a:endParaRPr lang="en-US" altLang="zh-CN" sz="2400" dirty="0"/>
              </a:p>
              <a:p>
                <a:pPr marL="108000" lvl="0" indent="0">
                  <a:buNone/>
                </a:pPr>
                <a14:m>
                  <m:oMathPara xmlns:m="http://schemas.openxmlformats.org/officeDocument/2006/math">
                    <m:oMathParaPr>
                      <m:jc m:val="centerGroup"/>
                    </m:oMathParaPr>
                    <m:oMath xmlns:m="http://schemas.openxmlformats.org/officeDocument/2006/math">
                      <m:r>
                        <a:rPr lang="en-US" altLang="zh-CN" sz="2400" i="1">
                          <a:latin typeface="Cambria Math"/>
                        </a:rPr>
                        <m:t>𝑆</m:t>
                      </m:r>
                      <m:d>
                        <m:dPr>
                          <m:ctrlPr>
                            <a:rPr lang="en-US" altLang="zh-CN" sz="2400" i="1">
                              <a:latin typeface="Cambria Math"/>
                            </a:rPr>
                          </m:ctrlPr>
                        </m:dPr>
                        <m:e>
                          <m:r>
                            <a:rPr lang="en-US" altLang="zh-CN" sz="2400" i="1">
                              <a:latin typeface="Cambria Math"/>
                            </a:rPr>
                            <m:t>𝑖</m:t>
                          </m:r>
                        </m:e>
                      </m:d>
                      <m:r>
                        <a:rPr lang="en-US" altLang="zh-CN" sz="2400" i="1">
                          <a:latin typeface="Cambria Math"/>
                        </a:rPr>
                        <m:t>=</m:t>
                      </m:r>
                      <m:f>
                        <m:fPr>
                          <m:ctrlPr>
                            <a:rPr lang="en-US" altLang="zh-CN" sz="2400" i="1">
                              <a:latin typeface="Cambria Math"/>
                            </a:rPr>
                          </m:ctrlPr>
                        </m:fPr>
                        <m:num>
                          <m:r>
                            <a:rPr lang="en-US" altLang="zh-CN" sz="2400" i="1">
                              <a:latin typeface="Cambria Math"/>
                            </a:rPr>
                            <m:t>𝑏</m:t>
                          </m:r>
                          <m:d>
                            <m:dPr>
                              <m:ctrlPr>
                                <a:rPr lang="en-US" altLang="zh-CN" sz="2400" i="1">
                                  <a:latin typeface="Cambria Math"/>
                                </a:rPr>
                              </m:ctrlPr>
                            </m:dPr>
                            <m:e>
                              <m:r>
                                <a:rPr lang="en-US" altLang="zh-CN" sz="2400" i="1">
                                  <a:latin typeface="Cambria Math"/>
                                </a:rPr>
                                <m:t>𝑖</m:t>
                              </m:r>
                            </m:e>
                          </m:d>
                          <m:r>
                            <a:rPr lang="en-US" altLang="zh-CN" sz="2400" i="1">
                              <a:latin typeface="Cambria Math"/>
                            </a:rPr>
                            <m:t>−</m:t>
                          </m:r>
                          <m:r>
                            <a:rPr lang="en-US" altLang="zh-CN" sz="2400" i="1">
                              <a:latin typeface="Cambria Math"/>
                            </a:rPr>
                            <m:t>𝑎</m:t>
                          </m:r>
                          <m:d>
                            <m:dPr>
                              <m:ctrlPr>
                                <a:rPr lang="en-US" altLang="zh-CN" sz="2400" i="1">
                                  <a:latin typeface="Cambria Math"/>
                                </a:rPr>
                              </m:ctrlPr>
                            </m:dPr>
                            <m:e>
                              <m:r>
                                <a:rPr lang="en-US" altLang="zh-CN" sz="2400" i="1">
                                  <a:latin typeface="Cambria Math"/>
                                </a:rPr>
                                <m:t>𝑖</m:t>
                              </m:r>
                            </m:e>
                          </m:d>
                        </m:num>
                        <m:den>
                          <m:r>
                            <a:rPr lang="en-US" altLang="zh-CN" sz="2400" i="1">
                              <a:latin typeface="Cambria Math"/>
                            </a:rPr>
                            <m:t>𝑚𝑎𝑥</m:t>
                          </m:r>
                          <m:d>
                            <m:dPr>
                              <m:begChr m:val="{"/>
                              <m:endChr m:val="}"/>
                              <m:ctrlPr>
                                <a:rPr lang="en-US" altLang="zh-CN" sz="2400" i="1">
                                  <a:latin typeface="Cambria Math"/>
                                </a:rPr>
                              </m:ctrlPr>
                            </m:dPr>
                            <m:e>
                              <m:r>
                                <a:rPr lang="en-US" altLang="zh-CN" sz="2400" i="1">
                                  <a:latin typeface="Cambria Math"/>
                                </a:rPr>
                                <m:t>𝑎</m:t>
                              </m:r>
                              <m:d>
                                <m:dPr>
                                  <m:ctrlPr>
                                    <a:rPr lang="en-US" altLang="zh-CN" sz="2400" i="1">
                                      <a:latin typeface="Cambria Math"/>
                                    </a:rPr>
                                  </m:ctrlPr>
                                </m:dPr>
                                <m:e>
                                  <m:r>
                                    <a:rPr lang="en-US" altLang="zh-CN" sz="2400" i="1">
                                      <a:latin typeface="Cambria Math"/>
                                    </a:rPr>
                                    <m:t>𝑖</m:t>
                                  </m:r>
                                </m:e>
                              </m:d>
                              <m:r>
                                <a:rPr lang="en-US" altLang="zh-CN" sz="2400" i="1">
                                  <a:latin typeface="Cambria Math"/>
                                </a:rPr>
                                <m:t>,</m:t>
                              </m:r>
                              <m:r>
                                <a:rPr lang="en-US" altLang="zh-CN" sz="2400" i="1">
                                  <a:latin typeface="Cambria Math"/>
                                </a:rPr>
                                <m:t>𝑏</m:t>
                              </m:r>
                              <m:d>
                                <m:dPr>
                                  <m:ctrlPr>
                                    <a:rPr lang="en-US" altLang="zh-CN" sz="2400" i="1">
                                      <a:latin typeface="Cambria Math"/>
                                    </a:rPr>
                                  </m:ctrlPr>
                                </m:dPr>
                                <m:e>
                                  <m:r>
                                    <a:rPr lang="en-US" altLang="zh-CN" sz="2400" i="1">
                                      <a:latin typeface="Cambria Math"/>
                                    </a:rPr>
                                    <m:t>𝑖</m:t>
                                  </m:r>
                                </m:e>
                              </m:d>
                            </m:e>
                          </m:d>
                        </m:den>
                      </m:f>
                    </m:oMath>
                  </m:oMathPara>
                </a14:m>
                <a:endParaRPr lang="en-US" altLang="zh-CN" sz="2400" dirty="0"/>
              </a:p>
              <a:p>
                <a:pPr lvl="0">
                  <a:buFont typeface="Wingdings" panose="05000000000000000000" pitchFamily="2" charset="2"/>
                  <a:buChar char="l"/>
                </a:pPr>
                <a:r>
                  <a:rPr lang="zh-CN" altLang="en-US" sz="2400" dirty="0"/>
                  <a:t>数据集中每一个点的轮廓系数的平均数即为该次聚类的总轮廓</a:t>
                </a:r>
                <a:r>
                  <a:rPr lang="zh-CN" altLang="en-US" sz="2400" dirty="0" smtClean="0"/>
                  <a:t>系数。</a:t>
                </a:r>
                <a:endParaRPr lang="en-US" altLang="zh-CN" sz="2800" dirty="0" smtClean="0"/>
              </a:p>
              <a:p>
                <a:pPr>
                  <a:buFont typeface="Wingdings" panose="05000000000000000000" pitchFamily="2" charset="2"/>
                  <a:buChar char="l"/>
                </a:pPr>
                <a:r>
                  <a:rPr lang="zh-CN" altLang="en-US" sz="2400" dirty="0" smtClean="0"/>
                  <a:t>显然轮廓</a:t>
                </a:r>
                <a:r>
                  <a:rPr lang="zh-CN" altLang="en-US" sz="2400" dirty="0"/>
                  <a:t>系数的值是介于 </a:t>
                </a:r>
                <a:r>
                  <a:rPr lang="en-US" altLang="zh-CN" sz="2400" dirty="0"/>
                  <a:t>[-1,1] </a:t>
                </a:r>
                <a:r>
                  <a:rPr lang="zh-CN" altLang="en-US" sz="2400" dirty="0" smtClean="0"/>
                  <a:t>，当</a:t>
                </a:r>
                <a:r>
                  <a:rPr lang="en-US" altLang="zh-CN" sz="2400" dirty="0" smtClean="0"/>
                  <a:t>k=1</a:t>
                </a:r>
                <a:r>
                  <a:rPr lang="zh-CN" altLang="en-US" sz="2400" dirty="0" smtClean="0"/>
                  <a:t>时，轮廓系数为</a:t>
                </a:r>
                <a:r>
                  <a:rPr lang="en-US" altLang="zh-CN" sz="2400" dirty="0" smtClean="0"/>
                  <a:t>-1</a:t>
                </a:r>
                <a:r>
                  <a:rPr lang="zh-CN" altLang="en-US" sz="2400" dirty="0" smtClean="0"/>
                  <a:t>，当</a:t>
                </a:r>
                <a:r>
                  <a:rPr lang="en-US" altLang="zh-CN" sz="2400" dirty="0" smtClean="0"/>
                  <a:t>k=n(n</a:t>
                </a:r>
                <a:r>
                  <a:rPr lang="zh-CN" altLang="en-US" sz="2400" dirty="0" smtClean="0"/>
                  <a:t>为样本点的数量</a:t>
                </a:r>
                <a:r>
                  <a:rPr lang="en-US" altLang="zh-CN" sz="2400" dirty="0" smtClean="0"/>
                  <a:t>)</a:t>
                </a:r>
                <a:r>
                  <a:rPr lang="zh-CN" altLang="en-US" sz="2400" dirty="0" smtClean="0"/>
                  <a:t>时，轮廓系数为</a:t>
                </a:r>
                <a:r>
                  <a:rPr lang="en-US" altLang="zh-CN" sz="2400" dirty="0" smtClean="0"/>
                  <a:t>1</a:t>
                </a:r>
                <a:r>
                  <a:rPr lang="zh-CN" altLang="en-US" sz="2400" dirty="0" smtClean="0"/>
                  <a:t>。</a:t>
                </a:r>
                <a:endParaRPr lang="en-US" altLang="zh-CN" sz="2400" dirty="0" smtClean="0"/>
              </a:p>
              <a:p>
                <a:pPr>
                  <a:buFont typeface="Wingdings" panose="05000000000000000000" pitchFamily="2" charset="2"/>
                  <a:buChar char="l"/>
                </a:pPr>
                <a:r>
                  <a:rPr lang="zh-CN" altLang="en-US" sz="2400" dirty="0" smtClean="0"/>
                  <a:t>对于轮廓系数同样可以利用肘部法则，当轮廓系数随着</a:t>
                </a:r>
                <a:r>
                  <a:rPr lang="en-US" altLang="zh-CN" sz="2400" dirty="0" smtClean="0"/>
                  <a:t>k</a:t>
                </a:r>
                <a:r>
                  <a:rPr lang="zh-CN" altLang="en-US" sz="2400" dirty="0" smtClean="0"/>
                  <a:t>值的增加上升速度变得缓慢时说明已经找到了比较好的</a:t>
                </a:r>
                <a:r>
                  <a:rPr lang="en-US" altLang="zh-CN" sz="2400" dirty="0" smtClean="0"/>
                  <a:t>k</a:t>
                </a:r>
                <a:r>
                  <a:rPr lang="zh-CN" altLang="en-US" sz="2400" dirty="0" smtClean="0"/>
                  <a:t>值。</a:t>
                </a:r>
                <a:endParaRPr lang="en-US" altLang="zh-CN" sz="2400" dirty="0" smtClean="0"/>
              </a:p>
              <a:p>
                <a:pPr>
                  <a:buFont typeface="Wingdings" panose="05000000000000000000" pitchFamily="2" charset="2"/>
                  <a:buChar char="l"/>
                </a:pPr>
                <a:r>
                  <a:rPr lang="zh-CN" altLang="en-US" sz="4000" dirty="0" smtClean="0">
                    <a:solidFill>
                      <a:srgbClr val="FF0000"/>
                    </a:solidFill>
                  </a:rPr>
                  <a:t>注意：肘部法则并不总是成立！</a:t>
                </a:r>
                <a:endParaRPr lang="zh-CN" altLang="en-US" sz="4000" dirty="0">
                  <a:solidFill>
                    <a:srgbClr val="FF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1484784"/>
                <a:ext cx="8228763" cy="4313565"/>
              </a:xfrm>
              <a:blipFill rotWithShape="1">
                <a:blip r:embed="rId2"/>
                <a:stretch>
                  <a:fillRect l="-296" t="-2687" r="-1926" b="-148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1644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zh-CN" altLang="en-US" dirty="0" smtClean="0"/>
              <a:t>密度法确定</a:t>
            </a:r>
            <a:r>
              <a:rPr lang="en-US" altLang="zh-CN" dirty="0" smtClean="0"/>
              <a:t>K</a:t>
            </a:r>
            <a:r>
              <a:rPr lang="zh-CN" altLang="en-US" dirty="0" smtClean="0"/>
              <a:t>值</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sz="2400" dirty="0" smtClean="0"/>
              <a:t>选取距离</a:t>
            </a:r>
            <a:r>
              <a:rPr lang="en-US" altLang="zh-CN" sz="2400" dirty="0" smtClean="0"/>
              <a:t>r</a:t>
            </a:r>
            <a:r>
              <a:rPr lang="zh-CN" altLang="en-US" sz="2400" dirty="0"/>
              <a:t>，以每个数据点</a:t>
            </a:r>
            <a:r>
              <a:rPr lang="zh-CN" altLang="en-US" sz="2400" dirty="0" smtClean="0"/>
              <a:t>为中心，计算距离该点</a:t>
            </a:r>
            <a:r>
              <a:rPr lang="en-US" altLang="zh-CN" sz="2400" dirty="0" smtClean="0"/>
              <a:t>r</a:t>
            </a:r>
            <a:r>
              <a:rPr lang="zh-CN" altLang="en-US" sz="2400" dirty="0" smtClean="0"/>
              <a:t>范围内的其他数据点的个数，该个数即为该点密度。</a:t>
            </a:r>
            <a:r>
              <a:rPr lang="zh-CN" altLang="en-US" sz="2400" dirty="0"/>
              <a:t>根据密度对数据集中的各数据点进行排序，密度最大的为</a:t>
            </a:r>
            <a:r>
              <a:rPr lang="zh-CN" altLang="en-US" sz="2400" dirty="0" smtClean="0"/>
              <a:t>第一质心，</a:t>
            </a:r>
            <a:r>
              <a:rPr lang="zh-CN" altLang="en-US" sz="2400" dirty="0"/>
              <a:t>在</a:t>
            </a:r>
            <a:r>
              <a:rPr lang="zh-CN" altLang="en-US" sz="2400" dirty="0" smtClean="0"/>
              <a:t>该质心半径</a:t>
            </a:r>
            <a:r>
              <a:rPr lang="en-US" altLang="zh-CN" sz="2400" dirty="0"/>
              <a:t>r</a:t>
            </a:r>
            <a:r>
              <a:rPr lang="zh-CN" altLang="en-US" sz="2400" dirty="0"/>
              <a:t>范围外选取密度最大的点为</a:t>
            </a:r>
            <a:r>
              <a:rPr lang="zh-CN" altLang="en-US" sz="2400" dirty="0" smtClean="0"/>
              <a:t>第二质心，</a:t>
            </a:r>
            <a:r>
              <a:rPr lang="zh-CN" altLang="en-US" sz="2400" dirty="0"/>
              <a:t>重复这一</a:t>
            </a:r>
            <a:r>
              <a:rPr lang="zh-CN" altLang="en-US" sz="2400" dirty="0" smtClean="0"/>
              <a:t>步骤直到所有</a:t>
            </a:r>
            <a:r>
              <a:rPr lang="zh-CN" altLang="en-US" sz="2400" dirty="0"/>
              <a:t>数据点都在</a:t>
            </a:r>
            <a:r>
              <a:rPr lang="zh-CN" altLang="en-US" sz="2400" dirty="0" smtClean="0"/>
              <a:t>各质心范围</a:t>
            </a:r>
            <a:r>
              <a:rPr lang="zh-CN" altLang="en-US" sz="2400" dirty="0"/>
              <a:t>内或者剩余的数据点密度都很低。质心数量即为</a:t>
            </a:r>
            <a:r>
              <a:rPr lang="en-US" altLang="zh-CN" sz="2400" dirty="0"/>
              <a:t>k</a:t>
            </a:r>
            <a:r>
              <a:rPr lang="zh-CN" altLang="en-US" sz="2400" dirty="0"/>
              <a:t>，各质心为初始质心</a:t>
            </a:r>
            <a:r>
              <a:rPr lang="zh-CN" altLang="en-US" sz="2400" dirty="0" smtClean="0"/>
              <a:t>点。</a:t>
            </a:r>
            <a:endParaRPr lang="zh-CN" altLang="en-US" sz="2400" dirty="0"/>
          </a:p>
          <a:p>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789040"/>
            <a:ext cx="4104456" cy="345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1031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sz="2800" dirty="0" smtClean="0"/>
              <a:t>优点：在确定</a:t>
            </a:r>
            <a:r>
              <a:rPr lang="en-US" altLang="zh-CN" sz="2800" dirty="0" smtClean="0"/>
              <a:t>k</a:t>
            </a:r>
            <a:r>
              <a:rPr lang="zh-CN" altLang="en-US" sz="2800" dirty="0" smtClean="0"/>
              <a:t>值的同时确定了初始质心的位置，而且初始质心在数据点比较密集的地方，减少了由于初始质心随机选定造成的收敛于局部最小值的情况。</a:t>
            </a:r>
            <a:endParaRPr lang="en-US" altLang="zh-CN" sz="2800" dirty="0" smtClean="0"/>
          </a:p>
          <a:p>
            <a:pPr>
              <a:buFont typeface="Wingdings" panose="05000000000000000000" pitchFamily="2" charset="2"/>
              <a:buChar char="l"/>
            </a:pPr>
            <a:r>
              <a:rPr lang="zh-CN" altLang="en-US" sz="2800" dirty="0" smtClean="0"/>
              <a:t>缺点：需要指定</a:t>
            </a:r>
            <a:r>
              <a:rPr lang="en-US" altLang="zh-CN" sz="2800" dirty="0" smtClean="0"/>
              <a:t>r</a:t>
            </a:r>
            <a:r>
              <a:rPr lang="zh-CN" altLang="en-US" sz="2800" dirty="0" smtClean="0"/>
              <a:t>，计算量大。</a:t>
            </a:r>
            <a:endParaRPr lang="zh-CN" altLang="en-US" sz="2800" dirty="0"/>
          </a:p>
        </p:txBody>
      </p:sp>
    </p:spTree>
    <p:extLst>
      <p:ext uri="{BB962C8B-B14F-4D97-AF65-F5344CB8AC3E}">
        <p14:creationId xmlns:p14="http://schemas.microsoft.com/office/powerpoint/2010/main" val="246928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en-GB" altLang="zh-CN" dirty="0"/>
              <a:t>ISODATA</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Wingdings" panose="05000000000000000000" pitchFamily="2" charset="2"/>
                  <a:buChar char="l"/>
                </a:pPr>
                <a:r>
                  <a:rPr lang="en-US" altLang="zh-CN" sz="2800" dirty="0" smtClean="0"/>
                  <a:t>ISODATA</a:t>
                </a:r>
                <a:r>
                  <a:rPr lang="zh-CN" altLang="en-US" sz="2800" dirty="0"/>
                  <a:t>的全称是迭代自组织数据分析法</a:t>
                </a:r>
                <a:r>
                  <a:rPr lang="zh-CN" altLang="en-US" sz="2800" dirty="0" smtClean="0"/>
                  <a:t>。</a:t>
                </a:r>
                <a:r>
                  <a:rPr lang="en-US" altLang="zh-CN" sz="2800" dirty="0" smtClean="0"/>
                  <a:t>ISODATA</a:t>
                </a:r>
                <a:r>
                  <a:rPr lang="zh-CN" altLang="en-US" sz="2800" dirty="0"/>
                  <a:t>就是</a:t>
                </a:r>
                <a:r>
                  <a:rPr lang="zh-CN" altLang="en-US" sz="2800" dirty="0" smtClean="0"/>
                  <a:t>针</a:t>
                </a:r>
                <a:r>
                  <a:rPr lang="en-US" altLang="zh-CN" sz="2800" dirty="0" smtClean="0"/>
                  <a:t>K-means</a:t>
                </a:r>
                <a:r>
                  <a:rPr lang="zh-CN" altLang="en-US" sz="2800" dirty="0" smtClean="0"/>
                  <a:t>算法</a:t>
                </a:r>
                <a:r>
                  <a:rPr lang="en-US" altLang="zh-CN" sz="2800" dirty="0" smtClean="0"/>
                  <a:t>k</a:t>
                </a:r>
                <a:r>
                  <a:rPr lang="zh-CN" altLang="en-US" sz="2800" dirty="0" smtClean="0"/>
                  <a:t>值不易确定的问题</a:t>
                </a:r>
                <a:r>
                  <a:rPr lang="zh-CN" altLang="en-US" sz="2800" dirty="0"/>
                  <a:t>进行了</a:t>
                </a:r>
                <a:r>
                  <a:rPr lang="zh-CN" altLang="en-US" sz="2800" dirty="0" smtClean="0"/>
                  <a:t>改进。它</a:t>
                </a:r>
                <a:r>
                  <a:rPr lang="zh-CN" altLang="en-US" sz="2800" dirty="0"/>
                  <a:t>的</a:t>
                </a:r>
                <a:r>
                  <a:rPr lang="zh-CN" altLang="en-US" sz="2800" dirty="0" smtClean="0"/>
                  <a:t>思想很</a:t>
                </a:r>
                <a:r>
                  <a:rPr lang="zh-CN" altLang="en-US" sz="2800" dirty="0"/>
                  <a:t>直观：当属于某个类别的样本数过少时把这个类别去除，当属于某个类别的样本数过多、分散程度较大时把这个类别分为两个子类别</a:t>
                </a:r>
                <a:r>
                  <a:rPr lang="zh-CN" altLang="en-US" sz="2800" dirty="0" smtClean="0"/>
                  <a:t>。</a:t>
                </a:r>
                <a:endParaRPr lang="en-US" altLang="zh-CN" sz="2800" dirty="0" smtClean="0"/>
              </a:p>
              <a:p>
                <a:pPr>
                  <a:buFont typeface="Wingdings" panose="05000000000000000000" pitchFamily="2" charset="2"/>
                  <a:buChar char="l"/>
                </a:pPr>
                <a:r>
                  <a:rPr lang="en-GB" altLang="zh-CN" sz="2800" dirty="0"/>
                  <a:t>ISODATA</a:t>
                </a:r>
                <a:r>
                  <a:rPr lang="zh-CN" altLang="en-US" sz="2800" dirty="0" smtClean="0"/>
                  <a:t>算法需要首先给定几个参数：预期的</a:t>
                </a:r>
                <a:r>
                  <a:rPr lang="en-US" altLang="zh-CN" sz="2800" dirty="0" smtClean="0"/>
                  <a:t>k</a:t>
                </a:r>
                <a:r>
                  <a:rPr lang="zh-CN" altLang="en-US" sz="2800" dirty="0" smtClean="0"/>
                  <a:t>值，每一个簇的最少样本数</a:t>
                </a:r>
                <a14:m>
                  <m:oMath xmlns:m="http://schemas.openxmlformats.org/officeDocument/2006/math">
                    <m:sSub>
                      <m:sSubPr>
                        <m:ctrlPr>
                          <a:rPr lang="en-US" altLang="zh-CN" sz="2800" i="1" smtClean="0">
                            <a:latin typeface="Cambria Math"/>
                          </a:rPr>
                        </m:ctrlPr>
                      </m:sSubPr>
                      <m:e>
                        <m:r>
                          <a:rPr lang="en-US" altLang="zh-CN" sz="2800" b="0" i="1" smtClean="0">
                            <a:latin typeface="Cambria Math"/>
                          </a:rPr>
                          <m:t>𝑁</m:t>
                        </m:r>
                      </m:e>
                      <m:sub>
                        <m:r>
                          <a:rPr lang="en-US" altLang="zh-CN" sz="2800" b="0" i="1" smtClean="0">
                            <a:latin typeface="Cambria Math"/>
                          </a:rPr>
                          <m:t>𝑚𝑖𝑛</m:t>
                        </m:r>
                      </m:sub>
                    </m:sSub>
                  </m:oMath>
                </a14:m>
                <a:r>
                  <a:rPr lang="zh-CN" altLang="en-US" sz="2800" dirty="0" smtClean="0"/>
                  <a:t>，簇内最大方差</a:t>
                </a:r>
                <a14:m>
                  <m:oMath xmlns:m="http://schemas.openxmlformats.org/officeDocument/2006/math">
                    <m:r>
                      <a:rPr lang="zh-CN" altLang="en-US" sz="2800" i="1" smtClean="0">
                        <a:latin typeface="Cambria Math"/>
                      </a:rPr>
                      <m:t>𝜎</m:t>
                    </m:r>
                  </m:oMath>
                </a14:m>
                <a:r>
                  <a:rPr lang="zh-CN" altLang="en-US" sz="2800" dirty="0" smtClean="0"/>
                  <a:t>，两个簇之间的最小距离</a:t>
                </a:r>
                <a14:m>
                  <m:oMath xmlns:m="http://schemas.openxmlformats.org/officeDocument/2006/math">
                    <m:sSub>
                      <m:sSubPr>
                        <m:ctrlPr>
                          <a:rPr lang="en-US" altLang="zh-CN" sz="2800" i="1" smtClean="0">
                            <a:latin typeface="Cambria Math"/>
                          </a:rPr>
                        </m:ctrlPr>
                      </m:sSubPr>
                      <m:e>
                        <m:r>
                          <a:rPr lang="en-US" altLang="zh-CN" sz="2800" b="0" i="1" smtClean="0">
                            <a:latin typeface="Cambria Math"/>
                          </a:rPr>
                          <m:t>𝑑</m:t>
                        </m:r>
                      </m:e>
                      <m:sub>
                        <m:r>
                          <a:rPr lang="en-US" altLang="zh-CN" sz="2800" b="0" i="1" smtClean="0">
                            <a:latin typeface="Cambria Math"/>
                          </a:rPr>
                          <m:t>𝑚𝑖𝑛</m:t>
                        </m:r>
                      </m:sub>
                    </m:sSub>
                    <m:r>
                      <a:rPr lang="zh-CN" altLang="en-US" sz="2800" b="0" i="1" smtClean="0">
                        <a:latin typeface="Cambria Math"/>
                      </a:rPr>
                      <m:t>。</m:t>
                    </m:r>
                  </m:oMath>
                </a14:m>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2603" r="-370" b="-61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6611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en-GB" altLang="zh-CN" dirty="0"/>
              <a:t>ISODATA</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Wingdings" panose="05000000000000000000" pitchFamily="2" charset="2"/>
                  <a:buChar char="l"/>
                </a:pPr>
                <a:r>
                  <a:rPr lang="zh-CN" altLang="en-US" sz="2800" dirty="0" smtClean="0"/>
                  <a:t>预期的</a:t>
                </a:r>
                <a:r>
                  <a:rPr lang="en-GB" altLang="zh-CN" sz="2800" dirty="0"/>
                  <a:t>k</a:t>
                </a:r>
                <a:r>
                  <a:rPr lang="zh-CN" altLang="en-US" sz="2800" dirty="0" smtClean="0"/>
                  <a:t>值：虽然</a:t>
                </a:r>
                <a:r>
                  <a:rPr lang="zh-CN" altLang="en-US" sz="2800" dirty="0"/>
                  <a:t>在</a:t>
                </a:r>
                <a:r>
                  <a:rPr lang="en-US" altLang="zh-CN" sz="2800" dirty="0"/>
                  <a:t>ISODATA</a:t>
                </a:r>
                <a:r>
                  <a:rPr lang="zh-CN" altLang="en-US" sz="2800" dirty="0"/>
                  <a:t>运行过程中聚类中心数目是可变的，但还是需要由用户指定一个参考标准。事实上，该算法的聚类中心数目变动范围也</a:t>
                </a:r>
                <a:r>
                  <a:rPr lang="zh-CN" altLang="en-US" sz="2800" dirty="0" smtClean="0"/>
                  <a:t>由</a:t>
                </a:r>
                <a:r>
                  <a:rPr lang="en-US" altLang="zh-CN" sz="2800" dirty="0"/>
                  <a:t>k</a:t>
                </a:r>
                <a:r>
                  <a:rPr lang="zh-CN" altLang="en-US" sz="2800" dirty="0" smtClean="0"/>
                  <a:t>决定</a:t>
                </a:r>
                <a:r>
                  <a:rPr lang="zh-CN" altLang="en-US" sz="2800" dirty="0"/>
                  <a:t>。具体地，最终输出的聚类中心数目范围</a:t>
                </a:r>
                <a:r>
                  <a:rPr lang="zh-CN" altLang="en-US" sz="2800" dirty="0" smtClean="0"/>
                  <a:t>是</a:t>
                </a:r>
                <a14:m>
                  <m:oMath xmlns:m="http://schemas.openxmlformats.org/officeDocument/2006/math">
                    <m:d>
                      <m:dPr>
                        <m:begChr m:val="["/>
                        <m:endChr m:val="]"/>
                        <m:ctrlPr>
                          <a:rPr lang="en-US" altLang="zh-CN" sz="2800" i="1" smtClean="0">
                            <a:latin typeface="Cambria Math"/>
                          </a:rPr>
                        </m:ctrlPr>
                      </m:dPr>
                      <m:e>
                        <m:f>
                          <m:fPr>
                            <m:type m:val="skw"/>
                            <m:ctrlPr>
                              <a:rPr lang="en-US" altLang="zh-CN" sz="2800" i="1" smtClean="0">
                                <a:latin typeface="Cambria Math"/>
                              </a:rPr>
                            </m:ctrlPr>
                          </m:fPr>
                          <m:num>
                            <m:r>
                              <a:rPr lang="en-US" altLang="zh-CN" sz="2800" b="0" i="1" smtClean="0">
                                <a:latin typeface="Cambria Math"/>
                              </a:rPr>
                              <m:t>𝑘</m:t>
                            </m:r>
                          </m:num>
                          <m:den>
                            <m:r>
                              <a:rPr lang="en-US" altLang="zh-CN" sz="2800" b="0" i="1" smtClean="0">
                                <a:latin typeface="Cambria Math"/>
                              </a:rPr>
                              <m:t>2</m:t>
                            </m:r>
                          </m:den>
                        </m:f>
                        <m:r>
                          <a:rPr lang="en-US" altLang="zh-CN" sz="2800" b="0" i="1" smtClean="0">
                            <a:latin typeface="Cambria Math"/>
                          </a:rPr>
                          <m:t>,2</m:t>
                        </m:r>
                        <m:r>
                          <a:rPr lang="en-US" altLang="zh-CN" sz="2800" b="0" i="1" smtClean="0">
                            <a:latin typeface="Cambria Math"/>
                          </a:rPr>
                          <m:t>𝑘</m:t>
                        </m:r>
                      </m:e>
                    </m:d>
                  </m:oMath>
                </a14:m>
                <a:r>
                  <a:rPr lang="zh-CN" altLang="en-US" sz="2800" dirty="0" smtClean="0"/>
                  <a:t>。</a:t>
                </a:r>
                <a:endParaRPr lang="en-US" altLang="zh-CN" sz="2800" dirty="0" smtClean="0"/>
              </a:p>
              <a:p>
                <a:pPr>
                  <a:buFont typeface="Wingdings" panose="05000000000000000000" pitchFamily="2" charset="2"/>
                  <a:buChar char="l"/>
                </a:pPr>
                <a:r>
                  <a:rPr lang="zh-CN" altLang="en-US" sz="2800" dirty="0"/>
                  <a:t>每一个簇的最少样本数</a:t>
                </a:r>
                <a14:m>
                  <m:oMath xmlns:m="http://schemas.openxmlformats.org/officeDocument/2006/math">
                    <m:sSub>
                      <m:sSubPr>
                        <m:ctrlPr>
                          <a:rPr lang="en-US" altLang="zh-CN" sz="2800" i="1">
                            <a:latin typeface="Cambria Math"/>
                          </a:rPr>
                        </m:ctrlPr>
                      </m:sSubPr>
                      <m:e>
                        <m:r>
                          <a:rPr lang="en-US" altLang="zh-CN" sz="2800" i="1">
                            <a:latin typeface="Cambria Math"/>
                          </a:rPr>
                          <m:t>𝑁</m:t>
                        </m:r>
                      </m:e>
                      <m:sub>
                        <m:r>
                          <a:rPr lang="en-US" altLang="zh-CN" sz="2800" i="1">
                            <a:latin typeface="Cambria Math"/>
                          </a:rPr>
                          <m:t>𝑚𝑖𝑛</m:t>
                        </m:r>
                      </m:sub>
                    </m:sSub>
                  </m:oMath>
                </a14:m>
                <a:r>
                  <a:rPr lang="zh-CN" altLang="en-US" sz="2800" dirty="0" smtClean="0"/>
                  <a:t>：</a:t>
                </a:r>
                <a:r>
                  <a:rPr lang="zh-CN" altLang="en-US" sz="2800" dirty="0"/>
                  <a:t>用于判断当某个类别所包含样本分散程度较大时是否可以进行分裂操作。如果分裂后会导致某个子类别所包含样本数目</a:t>
                </a:r>
                <a:r>
                  <a:rPr lang="zh-CN" altLang="en-US" sz="2800" dirty="0" smtClean="0"/>
                  <a:t>小于</a:t>
                </a:r>
                <a14:m>
                  <m:oMath xmlns:m="http://schemas.openxmlformats.org/officeDocument/2006/math">
                    <m:sSub>
                      <m:sSubPr>
                        <m:ctrlPr>
                          <a:rPr lang="en-US" altLang="zh-CN" sz="2800" i="1">
                            <a:latin typeface="Cambria Math"/>
                          </a:rPr>
                        </m:ctrlPr>
                      </m:sSubPr>
                      <m:e>
                        <m:r>
                          <a:rPr lang="en-US" altLang="zh-CN" sz="2800" i="1">
                            <a:latin typeface="Cambria Math"/>
                          </a:rPr>
                          <m:t>𝑁</m:t>
                        </m:r>
                      </m:e>
                      <m:sub>
                        <m:r>
                          <a:rPr lang="en-US" altLang="zh-CN" sz="2800" i="1">
                            <a:latin typeface="Cambria Math"/>
                          </a:rPr>
                          <m:t>𝑚𝑖𝑛</m:t>
                        </m:r>
                      </m:sub>
                    </m:sSub>
                    <m:r>
                      <a:rPr lang="en-US" altLang="zh-CN" sz="2800" i="1">
                        <a:latin typeface="Cambria Math"/>
                      </a:rPr>
                      <m:t> </m:t>
                    </m:r>
                  </m:oMath>
                </a14:m>
                <a:r>
                  <a:rPr lang="zh-CN" altLang="en-US" sz="2800" dirty="0" smtClean="0"/>
                  <a:t>，</a:t>
                </a:r>
                <a:r>
                  <a:rPr lang="zh-CN" altLang="en-US" sz="2800" dirty="0"/>
                  <a:t>就不会对该类别进行分裂操作。</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2603" r="-370" b="-61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4927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en-GB" altLang="zh-CN" dirty="0"/>
              <a:t>ISODATA</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Wingdings" panose="05000000000000000000" pitchFamily="2" charset="2"/>
                  <a:buChar char="l"/>
                </a:pPr>
                <a:r>
                  <a:rPr lang="zh-CN" altLang="en-US" sz="2800" dirty="0"/>
                  <a:t>簇内最大方差</a:t>
                </a:r>
                <a14:m>
                  <m:oMath xmlns:m="http://schemas.openxmlformats.org/officeDocument/2006/math">
                    <m:r>
                      <a:rPr lang="zh-CN" altLang="en-US" sz="2800" i="1">
                        <a:latin typeface="Cambria Math"/>
                      </a:rPr>
                      <m:t>𝜎</m:t>
                    </m:r>
                  </m:oMath>
                </a14:m>
                <a:r>
                  <a:rPr lang="zh-CN" altLang="en-US" dirty="0" smtClean="0"/>
                  <a:t>：</a:t>
                </a:r>
                <a:r>
                  <a:rPr lang="zh-CN" altLang="en-US" dirty="0"/>
                  <a:t>用于衡量某个类别中样本的分散程度。当样本的分散程度超过这个值时，则有</a:t>
                </a:r>
                <a:r>
                  <a:rPr lang="zh-CN" altLang="en-US" dirty="0">
                    <a:solidFill>
                      <a:srgbClr val="FF0000"/>
                    </a:solidFill>
                  </a:rPr>
                  <a:t>可能</a:t>
                </a:r>
                <a:r>
                  <a:rPr lang="zh-CN" altLang="en-US" dirty="0"/>
                  <a:t>进行分裂</a:t>
                </a:r>
                <a:r>
                  <a:rPr lang="zh-CN" altLang="en-US" dirty="0" smtClean="0"/>
                  <a:t>操作。</a:t>
                </a:r>
                <a:endParaRPr lang="en-US" altLang="zh-CN" dirty="0" smtClean="0"/>
              </a:p>
              <a:p>
                <a:pPr>
                  <a:buFont typeface="Wingdings" panose="05000000000000000000" pitchFamily="2" charset="2"/>
                  <a:buChar char="l"/>
                </a:pPr>
                <a:r>
                  <a:rPr lang="zh-CN" altLang="en-US" sz="2800" dirty="0"/>
                  <a:t>两个簇之间的最小距离</a:t>
                </a:r>
                <a14:m>
                  <m:oMath xmlns:m="http://schemas.openxmlformats.org/officeDocument/2006/math">
                    <m:sSub>
                      <m:sSubPr>
                        <m:ctrlPr>
                          <a:rPr lang="en-US" altLang="zh-CN" sz="2800" i="1">
                            <a:latin typeface="Cambria Math"/>
                          </a:rPr>
                        </m:ctrlPr>
                      </m:sSubPr>
                      <m:e>
                        <m:r>
                          <a:rPr lang="en-US" altLang="zh-CN" sz="2800" i="1">
                            <a:latin typeface="Cambria Math"/>
                          </a:rPr>
                          <m:t>𝑑</m:t>
                        </m:r>
                      </m:e>
                      <m:sub>
                        <m:r>
                          <a:rPr lang="en-US" altLang="zh-CN" sz="2800" i="1">
                            <a:latin typeface="Cambria Math"/>
                          </a:rPr>
                          <m:t>𝑚𝑖𝑛</m:t>
                        </m:r>
                      </m:sub>
                    </m:sSub>
                  </m:oMath>
                </a14:m>
                <a:r>
                  <a:rPr lang="zh-CN" altLang="en-US" dirty="0" smtClean="0"/>
                  <a:t>：如果</a:t>
                </a:r>
                <a:r>
                  <a:rPr lang="zh-CN" altLang="en-US" dirty="0"/>
                  <a:t>两个类别靠得非常近（即这两个类别对应聚类中心之间的距离非常小），则需要对这两个类别进行合并操作。</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3369" r="-22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7428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en-GB" altLang="zh-CN" sz="3600" dirty="0"/>
              <a:t>K-means</a:t>
            </a:r>
            <a:r>
              <a:rPr lang="zh-CN" altLang="en-US" sz="3600" dirty="0"/>
              <a:t>算法缺点</a:t>
            </a:r>
            <a:r>
              <a:rPr lang="en-US" altLang="zh-CN" sz="3600" dirty="0"/>
              <a:t>2</a:t>
            </a:r>
            <a:r>
              <a:rPr lang="zh-CN" altLang="en-US" sz="3600" dirty="0"/>
              <a:t>：收敛于局部最优解</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72854" y="2492896"/>
            <a:ext cx="4148591" cy="350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xmlns="" id="{AAA49AEB-FD15-3849-8BD9-824F03E90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89" y="2492896"/>
            <a:ext cx="4248472" cy="357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a:extLst>
              <a:ext uri="{FF2B5EF4-FFF2-40B4-BE49-F238E27FC236}">
                <a16:creationId xmlns:a16="http://schemas.microsoft.com/office/drawing/2014/main" xmlns="" id="{BECB5935-6759-DB49-8248-7C1F3353C07C}"/>
              </a:ext>
            </a:extLst>
          </p:cNvPr>
          <p:cNvSpPr txBox="1"/>
          <p:nvPr/>
        </p:nvSpPr>
        <p:spPr>
          <a:xfrm>
            <a:off x="611560" y="1770964"/>
            <a:ext cx="8385629"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solidFill>
                  <a:prstClr val="black"/>
                </a:solidFill>
              </a:rPr>
              <a:t>K-means</a:t>
            </a:r>
            <a:r>
              <a:rPr kumimoji="1" lang="zh-CN" altLang="en-US" sz="2400" dirty="0">
                <a:solidFill>
                  <a:prstClr val="black"/>
                </a:solidFill>
              </a:rPr>
              <a:t>算法如果初始质心选取不当会收敛于局部最优解。</a:t>
            </a:r>
          </a:p>
        </p:txBody>
      </p:sp>
    </p:spTree>
    <p:extLst>
      <p:ext uri="{BB962C8B-B14F-4D97-AF65-F5344CB8AC3E}">
        <p14:creationId xmlns:p14="http://schemas.microsoft.com/office/powerpoint/2010/main" val="130629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anim calcmode="lin" valueType="num">
                                      <p:cBhvr>
                                        <p:cTn id="16" dur="1000" fill="hold"/>
                                        <p:tgtEl>
                                          <p:spTgt spid="2050"/>
                                        </p:tgtEl>
                                        <p:attrNameLst>
                                          <p:attrName>ppt_w</p:attrName>
                                        </p:attrNameLst>
                                      </p:cBhvr>
                                      <p:tavLst>
                                        <p:tav tm="0">
                                          <p:val>
                                            <p:strVal val="#ppt_w*0.70"/>
                                          </p:val>
                                        </p:tav>
                                        <p:tav tm="100000">
                                          <p:val>
                                            <p:strVal val="#ppt_w"/>
                                          </p:val>
                                        </p:tav>
                                      </p:tavLst>
                                    </p:anim>
                                    <p:anim calcmode="lin" valueType="num">
                                      <p:cBhvr>
                                        <p:cTn id="17" dur="1000" fill="hold"/>
                                        <p:tgtEl>
                                          <p:spTgt spid="2050"/>
                                        </p:tgtEl>
                                        <p:attrNameLst>
                                          <p:attrName>ppt_h</p:attrName>
                                        </p:attrNameLst>
                                      </p:cBhvr>
                                      <p:tavLst>
                                        <p:tav tm="0">
                                          <p:val>
                                            <p:strVal val="#ppt_h"/>
                                          </p:val>
                                        </p:tav>
                                        <p:tav tm="100000">
                                          <p:val>
                                            <p:strVal val="#ppt_h"/>
                                          </p:val>
                                        </p:tav>
                                      </p:tavLst>
                                    </p:anim>
                                    <p:animEffect transition="in" filter="fade">
                                      <p:cBhvr>
                                        <p:cTn id="18"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a:t>凸函数</a:t>
            </a:r>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5677" y="2448160"/>
            <a:ext cx="8136695" cy="3267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0412" y="1273297"/>
            <a:ext cx="8687227" cy="1222511"/>
          </a:xfrm>
          <a:prstGeom prst="rect">
            <a:avLst/>
          </a:prstGeom>
          <a:noFill/>
        </p:spPr>
        <p:txBody>
          <a:bodyPr wrap="square" lIns="82927" tIns="41464" rIns="82927" bIns="41464" rtlCol="0">
            <a:spAutoFit/>
          </a:bodyPr>
          <a:lstStyle/>
          <a:p>
            <a:pPr marL="457200" indent="-457200" defTabSz="829280">
              <a:buFont typeface="Arial" panose="020B0604020202020204" pitchFamily="34" charset="0"/>
              <a:buChar char="•"/>
            </a:pPr>
            <a:r>
              <a:rPr lang="zh-CN" altLang="en-US" sz="2800" dirty="0">
                <a:solidFill>
                  <a:prstClr val="black"/>
                </a:solidFill>
              </a:rPr>
              <a:t>如果函数任意两点连线上的值大于对应自变量处的函数值则该函数称为凸函数，如下面左图。</a:t>
            </a:r>
          </a:p>
          <a:p>
            <a:pPr defTabSz="829280"/>
            <a:endParaRPr lang="zh-CN" altLang="en-US" dirty="0">
              <a:solidFill>
                <a:prstClr val="black"/>
              </a:solidFill>
            </a:endParaRPr>
          </a:p>
        </p:txBody>
      </p:sp>
      <p:sp>
        <p:nvSpPr>
          <p:cNvPr id="3" name="矩形 2">
            <a:extLst>
              <a:ext uri="{FF2B5EF4-FFF2-40B4-BE49-F238E27FC236}">
                <a16:creationId xmlns:a16="http://schemas.microsoft.com/office/drawing/2014/main" xmlns="" id="{3435C322-4D08-7C4B-B6E2-9EE55B61591E}"/>
              </a:ext>
            </a:extLst>
          </p:cNvPr>
          <p:cNvSpPr/>
          <p:nvPr/>
        </p:nvSpPr>
        <p:spPr>
          <a:xfrm>
            <a:off x="405677" y="5715429"/>
            <a:ext cx="8280257" cy="954107"/>
          </a:xfrm>
          <a:prstGeom prst="rect">
            <a:avLst/>
          </a:prstGeom>
        </p:spPr>
        <p:txBody>
          <a:bodyPr wrap="square">
            <a:spAutoFit/>
          </a:bodyPr>
          <a:lstStyle/>
          <a:p>
            <a:pPr marL="457200" indent="-457200">
              <a:buFont typeface="Arial" panose="020B0604020202020204" pitchFamily="34" charset="0"/>
              <a:buChar char="•"/>
            </a:pPr>
            <a:r>
              <a:rPr lang="zh-CN" altLang="en-US" sz="2800" dirty="0">
                <a:solidFill>
                  <a:prstClr val="black"/>
                </a:solidFill>
              </a:rPr>
              <a:t>有的数学资料定义下面右图为凸函数，机器学习中统一认为左侧是凸函数</a:t>
            </a:r>
          </a:p>
        </p:txBody>
      </p:sp>
    </p:spTree>
    <p:extLst>
      <p:ext uri="{BB962C8B-B14F-4D97-AF65-F5344CB8AC3E}">
        <p14:creationId xmlns:p14="http://schemas.microsoft.com/office/powerpoint/2010/main" val="394781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0-#ppt_w/2"/>
                                          </p:val>
                                        </p:tav>
                                        <p:tav tm="100000">
                                          <p:val>
                                            <p:strVal val="#ppt_x"/>
                                          </p:val>
                                        </p:tav>
                                      </p:tavLst>
                                    </p:anim>
                                    <p:anim calcmode="lin" valueType="num">
                                      <p:cBhvr additive="base">
                                        <p:cTn id="8" dur="500" fill="hold"/>
                                        <p:tgtEl>
                                          <p:spTgt spid="133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92696"/>
            <a:ext cx="8228763" cy="3977484"/>
          </a:xfrm>
        </p:spPr>
        <p:txBody>
          <a:bodyPr/>
          <a:lstStyle/>
          <a:p>
            <a:pPr marL="555147" indent="-457200">
              <a:buFont typeface="Arial" panose="020B0604020202020204" pitchFamily="34" charset="0"/>
              <a:buChar char="•"/>
            </a:pPr>
            <a:r>
              <a:rPr lang="zh-CN" altLang="en-US" dirty="0"/>
              <a:t>凸函数只有一个极小值，所以极小值就是最小值，但包括</a:t>
            </a:r>
            <a:r>
              <a:rPr lang="en-US" altLang="zh-CN" dirty="0"/>
              <a:t>SSE</a:t>
            </a:r>
            <a:r>
              <a:rPr lang="zh-CN" altLang="en-US" dirty="0"/>
              <a:t>在内的非凸函数没有此特征，如下图所示，</a:t>
            </a:r>
            <a:r>
              <a:rPr lang="en-US" altLang="zh-CN" dirty="0"/>
              <a:t>SSE</a:t>
            </a:r>
            <a:r>
              <a:rPr lang="zh-CN" altLang="en-US" dirty="0"/>
              <a:t>有时会在局部最小值处收敛，导致聚类结果较差。</a:t>
            </a:r>
          </a:p>
        </p:txBody>
      </p:sp>
      <p:pic>
        <p:nvPicPr>
          <p:cNvPr id="4" name="Picture 2">
            <a:extLst>
              <a:ext uri="{FF2B5EF4-FFF2-40B4-BE49-F238E27FC236}">
                <a16:creationId xmlns="" xmlns:a16="http://schemas.microsoft.com/office/drawing/2014/main" id="{8D6CAE8C-0D2E-1443-B3B4-5C8DC84FB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618" y="2681438"/>
            <a:ext cx="3780420" cy="3190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a:extLst>
              <a:ext uri="{FF2B5EF4-FFF2-40B4-BE49-F238E27FC236}">
                <a16:creationId xmlns="" xmlns:a16="http://schemas.microsoft.com/office/drawing/2014/main" id="{C6A66895-17E7-4849-B80B-BE6392E290AC}"/>
              </a:ext>
            </a:extLst>
          </p:cNvPr>
          <p:cNvPicPr>
            <a:picLocks noChangeAspect="1"/>
          </p:cNvPicPr>
          <p:nvPr/>
        </p:nvPicPr>
        <p:blipFill>
          <a:blip r:embed="rId3"/>
          <a:stretch>
            <a:fillRect/>
          </a:stretch>
        </p:blipFill>
        <p:spPr>
          <a:xfrm>
            <a:off x="527203" y="2681438"/>
            <a:ext cx="4020146" cy="3177212"/>
          </a:xfrm>
          <a:prstGeom prst="rect">
            <a:avLst/>
          </a:prstGeom>
        </p:spPr>
      </p:pic>
    </p:spTree>
    <p:extLst>
      <p:ext uri="{BB962C8B-B14F-4D97-AF65-F5344CB8AC3E}">
        <p14:creationId xmlns:p14="http://schemas.microsoft.com/office/powerpoint/2010/main" val="23859238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en-US" altLang="zh-CN" dirty="0"/>
              <a:t>K-means++</a:t>
            </a:r>
            <a:r>
              <a:rPr lang="zh-CN" altLang="en-US" dirty="0"/>
              <a:t>算法</a:t>
            </a:r>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sz="2800" dirty="0"/>
              <a:t>K-means++</a:t>
            </a:r>
            <a:r>
              <a:rPr lang="zh-CN" altLang="en-US" sz="2800" dirty="0"/>
              <a:t>按照如下的思想选取</a:t>
            </a:r>
            <a:r>
              <a:rPr lang="en-US" altLang="zh-CN" sz="2800" dirty="0"/>
              <a:t>K</a:t>
            </a:r>
            <a:r>
              <a:rPr lang="zh-CN" altLang="en-US" sz="2800" dirty="0"/>
              <a:t>个聚类中心：假设已经选取了</a:t>
            </a:r>
            <a:r>
              <a:rPr lang="en-US" altLang="zh-CN" sz="2800" dirty="0"/>
              <a:t>n</a:t>
            </a:r>
            <a:r>
              <a:rPr lang="zh-CN" altLang="en-US" sz="2800" dirty="0"/>
              <a:t>个初始聚类中心</a:t>
            </a:r>
            <a:r>
              <a:rPr lang="en-US" altLang="zh-CN" sz="2800" dirty="0"/>
              <a:t>(0&lt;n&lt;k)</a:t>
            </a:r>
            <a:r>
              <a:rPr lang="zh-CN" altLang="en-US" sz="2800" dirty="0"/>
              <a:t>，则在选取第</a:t>
            </a:r>
            <a:r>
              <a:rPr lang="en-US" altLang="zh-CN" sz="2800" dirty="0"/>
              <a:t>n+1</a:t>
            </a:r>
            <a:r>
              <a:rPr lang="zh-CN" altLang="en-US" sz="2800" dirty="0"/>
              <a:t>个聚类中心时：距离当前</a:t>
            </a:r>
            <a:r>
              <a:rPr lang="en-US" altLang="zh-CN" sz="2800" dirty="0"/>
              <a:t>n</a:t>
            </a:r>
            <a:r>
              <a:rPr lang="zh-CN" altLang="en-US" sz="2800" dirty="0"/>
              <a:t>个聚类中心越远的点会有更高的概率被选为第</a:t>
            </a:r>
            <a:r>
              <a:rPr lang="en-US" altLang="zh-CN" sz="2800" dirty="0"/>
              <a:t>n+1</a:t>
            </a:r>
            <a:r>
              <a:rPr lang="zh-CN" altLang="en-US" sz="2800" dirty="0"/>
              <a:t>个聚类中心。在选取第一个聚类中心</a:t>
            </a:r>
            <a:r>
              <a:rPr lang="en-US" altLang="zh-CN" sz="2800" dirty="0"/>
              <a:t>(n=1)</a:t>
            </a:r>
            <a:r>
              <a:rPr lang="zh-CN" altLang="en-US" sz="2800" dirty="0"/>
              <a:t>时同样通过随机的方法。</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2151" y="3760506"/>
            <a:ext cx="3718240" cy="3132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334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dirty="0">
                <a:solidFill>
                  <a:prstClr val="black"/>
                </a:solidFill>
              </a:rPr>
              <a:t>K-</a:t>
            </a:r>
            <a:r>
              <a:rPr lang="zh-CN" altLang="en-US" sz="4000" dirty="0">
                <a:solidFill>
                  <a:prstClr val="black"/>
                </a:solidFill>
              </a:rPr>
              <a:t>均值算法的工作流程</a:t>
            </a:r>
            <a:endParaRPr lang="zh-CN" altLang="en-US" sz="4000" dirty="0"/>
          </a:p>
        </p:txBody>
      </p:sp>
      <p:pic>
        <p:nvPicPr>
          <p:cNvPr id="4" name="内容占位符 3" descr="Figure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642" y="2057401"/>
            <a:ext cx="4026716" cy="3394472"/>
          </a:xfrm>
        </p:spPr>
      </p:pic>
      <p:sp>
        <p:nvSpPr>
          <p:cNvPr id="3" name="TextBox 2"/>
          <p:cNvSpPr txBox="1"/>
          <p:nvPr/>
        </p:nvSpPr>
        <p:spPr>
          <a:xfrm>
            <a:off x="1297541" y="2206172"/>
            <a:ext cx="615553" cy="2964914"/>
          </a:xfrm>
          <a:prstGeom prst="rect">
            <a:avLst/>
          </a:prstGeom>
          <a:noFill/>
        </p:spPr>
        <p:txBody>
          <a:bodyPr vert="eaVert" wrap="none" rtlCol="0">
            <a:spAutoFit/>
          </a:bodyPr>
          <a:lstStyle/>
          <a:p>
            <a:r>
              <a:rPr lang="zh-CN" altLang="en-US" sz="2800" dirty="0" smtClean="0"/>
              <a:t>随机选择初始质心</a:t>
            </a:r>
            <a:endParaRPr lang="zh-CN" altLang="en-US" sz="2800" dirty="0"/>
          </a:p>
        </p:txBody>
      </p:sp>
    </p:spTree>
    <p:extLst>
      <p:ext uri="{BB962C8B-B14F-4D97-AF65-F5344CB8AC3E}">
        <p14:creationId xmlns:p14="http://schemas.microsoft.com/office/powerpoint/2010/main" val="32000103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en-US" altLang="zh-CN" dirty="0" smtClean="0"/>
              <a:t>k-means</a:t>
            </a:r>
            <a:r>
              <a:rPr lang="en-US" altLang="zh-CN" dirty="0"/>
              <a:t>++</a:t>
            </a:r>
            <a:r>
              <a:rPr lang="zh-CN" altLang="en-US" dirty="0"/>
              <a:t>算法流程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108000" indent="0">
                  <a:buNone/>
                </a:pPr>
                <a:r>
                  <a:rPr lang="zh-CN" altLang="en-US" sz="2800" dirty="0"/>
                  <a:t>第一步：随机在数据集</a:t>
                </a:r>
                <a:r>
                  <a:rPr lang="en-US" altLang="zh-CN" sz="2800" dirty="0"/>
                  <a:t>X</a:t>
                </a:r>
                <a:r>
                  <a:rPr lang="zh-CN" altLang="en-US" sz="2800" dirty="0"/>
                  <a:t>中选取一个点作为第一个质心；</a:t>
                </a:r>
                <a:endParaRPr lang="en-US" altLang="zh-CN" sz="2800" dirty="0"/>
              </a:p>
              <a:p>
                <a:pPr marL="108000" indent="0">
                  <a:buNone/>
                </a:pPr>
                <a:r>
                  <a:rPr lang="zh-CN" altLang="en-US" sz="2800" dirty="0"/>
                  <a:t>第二步：计算数据集</a:t>
                </a:r>
                <a:r>
                  <a:rPr lang="en-US" altLang="zh-CN" sz="2800" dirty="0"/>
                  <a:t>X</a:t>
                </a:r>
                <a:r>
                  <a:rPr lang="zh-CN" altLang="en-US" sz="2800" dirty="0"/>
                  <a:t>中每个样本与已有的质心之间的</a:t>
                </a:r>
                <a:r>
                  <a:rPr lang="zh-CN" altLang="en-US" sz="2800" dirty="0">
                    <a:solidFill>
                      <a:srgbClr val="FF0000"/>
                    </a:solidFill>
                  </a:rPr>
                  <a:t>最短距离</a:t>
                </a:r>
                <a:r>
                  <a:rPr lang="zh-CN" altLang="en-US" sz="2800" dirty="0"/>
                  <a:t>，用</a:t>
                </a:r>
                <a14:m>
                  <m:oMath xmlns:m="http://schemas.openxmlformats.org/officeDocument/2006/math">
                    <m:r>
                      <a:rPr lang="en-US" altLang="zh-CN" sz="2800" b="0" i="1" smtClean="0">
                        <a:latin typeface="Cambria Math"/>
                      </a:rPr>
                      <m:t>𝐷</m:t>
                    </m:r>
                    <m:d>
                      <m:dPr>
                        <m:ctrlPr>
                          <a:rPr lang="en-US" altLang="zh-CN" sz="2800" b="0" i="1" smtClean="0">
                            <a:latin typeface="Cambria Math"/>
                          </a:rPr>
                        </m:ctrlPr>
                      </m:dPr>
                      <m:e>
                        <m:r>
                          <a:rPr lang="en-US" altLang="zh-CN" sz="2800" b="0" i="1" smtClean="0">
                            <a:latin typeface="Cambria Math"/>
                          </a:rPr>
                          <m:t>𝑥</m:t>
                        </m:r>
                      </m:e>
                    </m:d>
                  </m:oMath>
                </a14:m>
                <a:r>
                  <a:rPr lang="zh-CN" altLang="en-US" sz="2800" dirty="0"/>
                  <a:t>表示，计算该点成为下一个聚类中心的概率</a:t>
                </a:r>
                <a14:m>
                  <m:oMath xmlns:m="http://schemas.openxmlformats.org/officeDocument/2006/math">
                    <m:r>
                      <a:rPr lang="en-US" altLang="zh-CN" sz="2800" b="0" i="1" smtClean="0">
                        <a:latin typeface="Cambria Math"/>
                      </a:rPr>
                      <m:t>𝑝</m:t>
                    </m:r>
                    <m:r>
                      <a:rPr lang="en-US" altLang="zh-CN" sz="2800" b="0" i="1" smtClean="0">
                        <a:latin typeface="Cambria Math"/>
                      </a:rPr>
                      <m:t>=</m:t>
                    </m:r>
                    <m:f>
                      <m:fPr>
                        <m:ctrlPr>
                          <a:rPr lang="en-US" altLang="zh-CN" sz="2800" b="0" i="1" smtClean="0">
                            <a:latin typeface="Cambria Math"/>
                          </a:rPr>
                        </m:ctrlPr>
                      </m:fPr>
                      <m:num>
                        <m:sSup>
                          <m:sSupPr>
                            <m:ctrlPr>
                              <a:rPr lang="en-US" altLang="zh-CN" sz="2800" b="0" i="1" smtClean="0">
                                <a:latin typeface="Cambria Math"/>
                              </a:rPr>
                            </m:ctrlPr>
                          </m:sSupPr>
                          <m:e>
                            <m:r>
                              <a:rPr lang="en-US" altLang="zh-CN" sz="2800" b="0" i="1" smtClean="0">
                                <a:latin typeface="Cambria Math"/>
                              </a:rPr>
                              <m:t>𝐷</m:t>
                            </m:r>
                            <m:d>
                              <m:dPr>
                                <m:ctrlPr>
                                  <a:rPr lang="en-US" altLang="zh-CN" sz="2800" b="0" i="1" smtClean="0">
                                    <a:latin typeface="Cambria Math"/>
                                  </a:rPr>
                                </m:ctrlPr>
                              </m:dPr>
                              <m:e>
                                <m:r>
                                  <a:rPr lang="en-US" altLang="zh-CN" sz="2800" b="0" i="1" smtClean="0">
                                    <a:latin typeface="Cambria Math"/>
                                  </a:rPr>
                                  <m:t>𝑥</m:t>
                                </m:r>
                              </m:e>
                            </m:d>
                          </m:e>
                          <m:sup>
                            <m:r>
                              <a:rPr lang="en-US" altLang="zh-CN" sz="2800" b="0" i="1" smtClean="0">
                                <a:latin typeface="Cambria Math"/>
                              </a:rPr>
                              <m:t>2</m:t>
                            </m:r>
                          </m:sup>
                        </m:sSup>
                      </m:num>
                      <m:den>
                        <m:nary>
                          <m:naryPr>
                            <m:chr m:val="∑"/>
                            <m:limLoc m:val="subSup"/>
                            <m:supHide m:val="on"/>
                            <m:ctrlPr>
                              <a:rPr lang="en-US" altLang="zh-CN" sz="2800" b="0" i="1" smtClean="0">
                                <a:latin typeface="Cambria Math"/>
                              </a:rPr>
                            </m:ctrlPr>
                          </m:naryPr>
                          <m:sub>
                            <m:r>
                              <m:rPr>
                                <m:brk m:alnAt="9"/>
                              </m:rPr>
                              <a:rPr lang="en-US" altLang="zh-CN" sz="2800" b="0" i="1" smtClean="0">
                                <a:latin typeface="Cambria Math"/>
                              </a:rPr>
                              <m:t>𝑎</m:t>
                            </m:r>
                            <m:r>
                              <a:rPr lang="en-US" altLang="zh-CN" sz="2800" b="0" i="1" smtClean="0">
                                <a:latin typeface="Cambria Math"/>
                                <a:ea typeface="Cambria Math"/>
                              </a:rPr>
                              <m:t>∈</m:t>
                            </m:r>
                            <m:r>
                              <a:rPr lang="en-US" altLang="zh-CN" sz="2800" b="0" i="1" smtClean="0">
                                <a:latin typeface="Cambria Math"/>
                                <a:ea typeface="Cambria Math"/>
                              </a:rPr>
                              <m:t>𝑋</m:t>
                            </m:r>
                          </m:sub>
                          <m:sup/>
                          <m:e>
                            <m:sSup>
                              <m:sSupPr>
                                <m:ctrlPr>
                                  <a:rPr lang="en-US" altLang="zh-CN" sz="2800" b="0" i="1" smtClean="0">
                                    <a:latin typeface="Cambria Math"/>
                                  </a:rPr>
                                </m:ctrlPr>
                              </m:sSupPr>
                              <m:e>
                                <m:r>
                                  <a:rPr lang="en-US" altLang="zh-CN" sz="2800" b="0" i="1" smtClean="0">
                                    <a:latin typeface="Cambria Math"/>
                                  </a:rPr>
                                  <m:t>𝐷</m:t>
                                </m:r>
                                <m:d>
                                  <m:dPr>
                                    <m:ctrlPr>
                                      <a:rPr lang="en-US" altLang="zh-CN" sz="2800" b="0" i="1" smtClean="0">
                                        <a:latin typeface="Cambria Math"/>
                                      </a:rPr>
                                    </m:ctrlPr>
                                  </m:dPr>
                                  <m:e>
                                    <m:r>
                                      <a:rPr lang="en-US" altLang="zh-CN" sz="2800" b="0" i="1" smtClean="0">
                                        <a:latin typeface="Cambria Math"/>
                                      </a:rPr>
                                      <m:t>𝑎</m:t>
                                    </m:r>
                                  </m:e>
                                </m:d>
                              </m:e>
                              <m:sup>
                                <m:r>
                                  <a:rPr lang="en-US" altLang="zh-CN" sz="2800" b="0" i="1" smtClean="0">
                                    <a:latin typeface="Cambria Math"/>
                                  </a:rPr>
                                  <m:t>2</m:t>
                                </m:r>
                              </m:sup>
                            </m:sSup>
                          </m:e>
                        </m:nary>
                      </m:den>
                    </m:f>
                  </m:oMath>
                </a14:m>
                <a:r>
                  <a:rPr lang="zh-CN" altLang="en-US" sz="2800" dirty="0"/>
                  <a:t>，按照轮盘法确定下一个聚类中心。</a:t>
                </a:r>
                <a:endParaRPr lang="en-US" altLang="zh-CN" sz="2800" dirty="0"/>
              </a:p>
              <a:p>
                <a:pPr marL="108000" indent="0">
                  <a:buNone/>
                </a:pPr>
                <a:r>
                  <a:rPr lang="zh-CN" altLang="en-US" sz="2800" dirty="0"/>
                  <a:t>第三步，重复第二步直到选定</a:t>
                </a:r>
                <a:r>
                  <a:rPr lang="en-US" altLang="zh-CN" sz="2800" dirty="0"/>
                  <a:t>k</a:t>
                </a:r>
                <a:r>
                  <a:rPr lang="zh-CN" altLang="en-US" sz="2800" dirty="0"/>
                  <a:t>个初始质心。</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33" t="-2603" r="-21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7488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zh-CN" altLang="en-US" dirty="0"/>
              <a:t>二分</a:t>
            </a:r>
            <a:r>
              <a:rPr lang="en-GB" altLang="zh-CN" dirty="0"/>
              <a:t>K-</a:t>
            </a:r>
            <a:r>
              <a:rPr lang="en-US" altLang="zh-CN" dirty="0"/>
              <a:t>means</a:t>
            </a:r>
            <a:r>
              <a:rPr lang="zh-CN" altLang="en-US" dirty="0"/>
              <a:t>算法</a:t>
            </a:r>
          </a:p>
        </p:txBody>
      </p:sp>
      <p:sp>
        <p:nvSpPr>
          <p:cNvPr id="3" name="内容占位符 2"/>
          <p:cNvSpPr>
            <a:spLocks noGrp="1"/>
          </p:cNvSpPr>
          <p:nvPr>
            <p:ph idx="1"/>
          </p:nvPr>
        </p:nvSpPr>
        <p:spPr/>
        <p:txBody>
          <a:bodyPr/>
          <a:lstStyle/>
          <a:p>
            <a:pPr marL="555117" indent="-457200">
              <a:buFont typeface="Wingdings" pitchFamily="2" charset="2"/>
              <a:buChar char="l"/>
            </a:pPr>
            <a:r>
              <a:rPr lang="zh-CN" altLang="en-US" sz="2800" dirty="0"/>
              <a:t>二分</a:t>
            </a:r>
            <a:r>
              <a:rPr lang="en-US" altLang="zh-CN" sz="2800" dirty="0"/>
              <a:t>k-</a:t>
            </a:r>
            <a:r>
              <a:rPr lang="zh-CN" altLang="en-US" sz="2800" dirty="0"/>
              <a:t>均值算法首先将所有点作为一个簇，然后将该簇一分为二，之后选择其中一个簇继续划分，选择哪个簇进行划分取决于是否可以最大程度降低</a:t>
            </a:r>
            <a:r>
              <a:rPr lang="en-US" altLang="zh-CN" sz="2800" dirty="0"/>
              <a:t>SSE</a:t>
            </a:r>
            <a:r>
              <a:rPr lang="zh-CN" altLang="en-US" sz="2800" dirty="0"/>
              <a:t>，上述过程不断重复，直到簇的数量达到指定的数量</a:t>
            </a:r>
            <a:r>
              <a:rPr lang="en-US" altLang="zh-CN" sz="2800" dirty="0"/>
              <a:t>k</a:t>
            </a:r>
            <a:r>
              <a:rPr lang="zh-CN" altLang="en-US" sz="2800" dirty="0"/>
              <a:t>。</a:t>
            </a:r>
            <a:endParaRPr lang="en-US" altLang="zh-CN" sz="2800" dirty="0"/>
          </a:p>
          <a:p>
            <a:endParaRPr lang="zh-CN" altLang="en-US" dirty="0"/>
          </a:p>
        </p:txBody>
      </p:sp>
      <p:pic>
        <p:nvPicPr>
          <p:cNvPr id="4" name="图片 3">
            <a:extLst>
              <a:ext uri="{FF2B5EF4-FFF2-40B4-BE49-F238E27FC236}">
                <a16:creationId xmlns:a16="http://schemas.microsoft.com/office/drawing/2014/main" xmlns="" id="{B6C3203F-D3DF-C04D-B397-A73EA0C25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3182542"/>
            <a:ext cx="4680558" cy="4021142"/>
          </a:xfrm>
          <a:prstGeom prst="rect">
            <a:avLst/>
          </a:prstGeom>
        </p:spPr>
      </p:pic>
    </p:spTree>
    <p:extLst>
      <p:ext uri="{BB962C8B-B14F-4D97-AF65-F5344CB8AC3E}">
        <p14:creationId xmlns:p14="http://schemas.microsoft.com/office/powerpoint/2010/main" val="37035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zh-CN" altLang="en-US" dirty="0" smtClean="0"/>
              <a:t>二分</a:t>
            </a:r>
            <a:r>
              <a:rPr lang="en-GB" altLang="zh-CN" dirty="0" smtClean="0"/>
              <a:t>K-means</a:t>
            </a:r>
            <a:r>
              <a:rPr lang="zh-CN" altLang="en-US" dirty="0"/>
              <a:t>算法伪代码</a:t>
            </a:r>
          </a:p>
        </p:txBody>
      </p:sp>
      <p:sp>
        <p:nvSpPr>
          <p:cNvPr id="3" name="内容占位符 2"/>
          <p:cNvSpPr>
            <a:spLocks noGrp="1"/>
          </p:cNvSpPr>
          <p:nvPr>
            <p:ph idx="1"/>
          </p:nvPr>
        </p:nvSpPr>
        <p:spPr>
          <a:xfrm>
            <a:off x="0" y="1604841"/>
            <a:ext cx="9144000" cy="3977484"/>
          </a:xfrm>
        </p:spPr>
        <p:txBody>
          <a:bodyPr/>
          <a:lstStyle/>
          <a:p>
            <a:pPr marL="97917" indent="0">
              <a:buNone/>
            </a:pPr>
            <a:r>
              <a:rPr lang="zh-CN" altLang="en-US" dirty="0"/>
              <a:t>将所有点看成一个簇</a:t>
            </a:r>
            <a:endParaRPr lang="en-US" altLang="zh-CN" dirty="0"/>
          </a:p>
          <a:p>
            <a:pPr marL="97917" indent="0">
              <a:buNone/>
            </a:pPr>
            <a:r>
              <a:rPr lang="zh-CN" altLang="en-US" dirty="0"/>
              <a:t>当簇的数目小于</a:t>
            </a:r>
            <a:r>
              <a:rPr lang="en-US" altLang="zh-CN" dirty="0"/>
              <a:t>k</a:t>
            </a:r>
            <a:r>
              <a:rPr lang="zh-CN" altLang="en-US" dirty="0"/>
              <a:t>时</a:t>
            </a:r>
            <a:endParaRPr lang="en-US" altLang="zh-CN" dirty="0"/>
          </a:p>
          <a:p>
            <a:pPr marL="97917" indent="0">
              <a:buNone/>
            </a:pPr>
            <a:r>
              <a:rPr lang="en-US" altLang="zh-CN" dirty="0"/>
              <a:t>    </a:t>
            </a:r>
            <a:r>
              <a:rPr lang="zh-CN" altLang="en-US" dirty="0"/>
              <a:t>对于每一个簇</a:t>
            </a:r>
            <a:endParaRPr lang="en-US" altLang="zh-CN" dirty="0"/>
          </a:p>
          <a:p>
            <a:pPr marL="97917" indent="0">
              <a:buNone/>
            </a:pPr>
            <a:r>
              <a:rPr lang="en-US" altLang="zh-CN" dirty="0"/>
              <a:t>        </a:t>
            </a:r>
            <a:r>
              <a:rPr lang="zh-CN" altLang="en-US" dirty="0"/>
              <a:t>计算总误差</a:t>
            </a:r>
            <a:endParaRPr lang="en-US" altLang="zh-CN" dirty="0"/>
          </a:p>
          <a:p>
            <a:pPr marL="97917" indent="0">
              <a:buNone/>
            </a:pPr>
            <a:r>
              <a:rPr lang="en-US" altLang="zh-CN" dirty="0"/>
              <a:t>		</a:t>
            </a:r>
            <a:r>
              <a:rPr lang="zh-CN" altLang="en-US" dirty="0"/>
              <a:t>在给定的簇上面进行</a:t>
            </a:r>
            <a:r>
              <a:rPr lang="en-US" altLang="zh-CN" dirty="0"/>
              <a:t>K-means</a:t>
            </a:r>
            <a:r>
              <a:rPr lang="zh-CN" altLang="en-US" dirty="0"/>
              <a:t>聚类</a:t>
            </a:r>
            <a:r>
              <a:rPr lang="en-US" altLang="zh-CN" dirty="0"/>
              <a:t>(k=2)</a:t>
            </a:r>
          </a:p>
          <a:p>
            <a:pPr marL="97917" indent="0">
              <a:buNone/>
            </a:pPr>
            <a:r>
              <a:rPr lang="en-US" altLang="zh-CN" dirty="0"/>
              <a:t>		</a:t>
            </a:r>
            <a:r>
              <a:rPr lang="zh-CN" altLang="en-US" dirty="0"/>
              <a:t>计算将该簇一分为二后的总误差</a:t>
            </a:r>
            <a:endParaRPr lang="en-US" altLang="zh-CN" dirty="0"/>
          </a:p>
          <a:p>
            <a:pPr marL="97917" indent="0">
              <a:buNone/>
            </a:pPr>
            <a:r>
              <a:rPr lang="en-US" altLang="zh-CN" dirty="0"/>
              <a:t>	</a:t>
            </a:r>
            <a:r>
              <a:rPr lang="zh-CN" altLang="en-US" dirty="0"/>
              <a:t>选择使得误差较小的那个簇继续划分</a:t>
            </a:r>
          </a:p>
        </p:txBody>
      </p:sp>
    </p:spTree>
    <p:extLst>
      <p:ext uri="{BB962C8B-B14F-4D97-AF65-F5344CB8AC3E}">
        <p14:creationId xmlns:p14="http://schemas.microsoft.com/office/powerpoint/2010/main" val="1424065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a:t>缺点</a:t>
            </a:r>
            <a:r>
              <a:rPr lang="en-US" altLang="zh-CN" dirty="0"/>
              <a:t>3</a:t>
            </a:r>
            <a:r>
              <a:rPr lang="zh-CN" altLang="en-US" dirty="0"/>
              <a:t>：对噪声点和离群点敏感</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340768"/>
            <a:ext cx="7200800" cy="5394581"/>
          </a:xfrm>
        </p:spPr>
      </p:pic>
    </p:spTree>
    <p:extLst>
      <p:ext uri="{BB962C8B-B14F-4D97-AF65-F5344CB8AC3E}">
        <p14:creationId xmlns:p14="http://schemas.microsoft.com/office/powerpoint/2010/main" val="21688804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en-US" altLang="zh-CN" dirty="0" smtClean="0"/>
              <a:t>k-</a:t>
            </a:r>
            <a:r>
              <a:rPr lang="en-US" altLang="zh-CN" dirty="0" err="1" smtClean="0"/>
              <a:t>medoids</a:t>
            </a:r>
            <a:r>
              <a:rPr lang="en-US" altLang="zh-CN" dirty="0" smtClean="0"/>
              <a:t>(k-</a:t>
            </a:r>
            <a:r>
              <a:rPr lang="zh-CN" altLang="en-US" dirty="0" smtClean="0"/>
              <a:t>中心点</a:t>
            </a:r>
            <a:r>
              <a:rPr lang="en-US" altLang="zh-CN" dirty="0" smtClean="0"/>
              <a:t>)</a:t>
            </a:r>
            <a:r>
              <a:rPr lang="zh-CN" altLang="en-US" dirty="0" smtClean="0"/>
              <a:t>算法</a:t>
            </a:r>
            <a:endParaRPr lang="zh-CN" altLang="en-US" dirty="0"/>
          </a:p>
        </p:txBody>
      </p:sp>
      <p:sp>
        <p:nvSpPr>
          <p:cNvPr id="3" name="内容占位符 2"/>
          <p:cNvSpPr>
            <a:spLocks noGrp="1"/>
          </p:cNvSpPr>
          <p:nvPr>
            <p:ph idx="1"/>
          </p:nvPr>
        </p:nvSpPr>
        <p:spPr/>
        <p:txBody>
          <a:bodyPr/>
          <a:lstStyle/>
          <a:p>
            <a:pPr>
              <a:lnSpc>
                <a:spcPct val="120000"/>
              </a:lnSpc>
              <a:buFont typeface="Wingdings" panose="05000000000000000000" pitchFamily="2" charset="2"/>
              <a:buChar char="l"/>
            </a:pPr>
            <a:r>
              <a:rPr lang="zh-CN" altLang="en-US" sz="2800" dirty="0" smtClean="0"/>
              <a:t>为了克服</a:t>
            </a:r>
            <a:r>
              <a:rPr lang="en-US" altLang="zh-CN" sz="2800" dirty="0" smtClean="0"/>
              <a:t>k-means</a:t>
            </a:r>
            <a:r>
              <a:rPr lang="zh-CN" altLang="en-US" sz="2800" dirty="0" smtClean="0"/>
              <a:t>算法对噪声点和离群点敏感的缺点，有人提出了</a:t>
            </a:r>
            <a:r>
              <a:rPr lang="en-US" altLang="zh-CN" sz="2800" dirty="0" smtClean="0"/>
              <a:t>k-</a:t>
            </a:r>
            <a:r>
              <a:rPr lang="en-US" altLang="zh-CN" sz="2800" dirty="0" err="1" smtClean="0"/>
              <a:t>medoids</a:t>
            </a:r>
            <a:r>
              <a:rPr lang="zh-CN" altLang="en-US" sz="2800" dirty="0" smtClean="0"/>
              <a:t>算法。</a:t>
            </a:r>
            <a:endParaRPr lang="en-US" altLang="zh-CN" sz="2800" dirty="0" smtClean="0"/>
          </a:p>
          <a:p>
            <a:pPr>
              <a:lnSpc>
                <a:spcPct val="120000"/>
              </a:lnSpc>
              <a:buFont typeface="Wingdings" panose="05000000000000000000" pitchFamily="2" charset="2"/>
              <a:buChar char="l"/>
            </a:pPr>
            <a:r>
              <a:rPr lang="en-US" altLang="zh-CN" sz="2800" dirty="0"/>
              <a:t>k-</a:t>
            </a:r>
            <a:r>
              <a:rPr lang="en-US" altLang="zh-CN" sz="2800" dirty="0" err="1"/>
              <a:t>medoids</a:t>
            </a:r>
            <a:r>
              <a:rPr lang="zh-CN" altLang="en-US" sz="2800" dirty="0" smtClean="0"/>
              <a:t>算法与</a:t>
            </a:r>
            <a:r>
              <a:rPr lang="en-US" altLang="zh-CN" sz="2800" dirty="0" smtClean="0"/>
              <a:t>k-means</a:t>
            </a:r>
            <a:r>
              <a:rPr lang="zh-CN" altLang="en-US" sz="2800" dirty="0" smtClean="0"/>
              <a:t>算法主要有两点不同。</a:t>
            </a:r>
            <a:endParaRPr lang="en-US" altLang="zh-CN" sz="2800" dirty="0" smtClean="0"/>
          </a:p>
          <a:p>
            <a:pPr marL="108000" indent="0">
              <a:lnSpc>
                <a:spcPct val="120000"/>
              </a:lnSpc>
              <a:buNone/>
            </a:pPr>
            <a:r>
              <a:rPr lang="en-US" altLang="zh-CN" sz="2800" dirty="0"/>
              <a:t> </a:t>
            </a:r>
            <a:r>
              <a:rPr lang="en-US" altLang="zh-CN" sz="2800" dirty="0" smtClean="0"/>
              <a:t>   1.k-medoids</a:t>
            </a:r>
            <a:r>
              <a:rPr lang="zh-CN" altLang="en-US" sz="2800" dirty="0" smtClean="0"/>
              <a:t>算法的质心一定是数据集中的某个点，但</a:t>
            </a:r>
            <a:r>
              <a:rPr lang="en-US" altLang="zh-CN" sz="2800" dirty="0" smtClean="0"/>
              <a:t>k-means</a:t>
            </a:r>
            <a:r>
              <a:rPr lang="zh-CN" altLang="en-US" sz="2800" dirty="0" smtClean="0"/>
              <a:t>可以是任意点。</a:t>
            </a:r>
            <a:endParaRPr lang="en-US" altLang="zh-CN" sz="2800" dirty="0" smtClean="0"/>
          </a:p>
          <a:p>
            <a:pPr marL="108000" indent="0">
              <a:lnSpc>
                <a:spcPct val="120000"/>
              </a:lnSpc>
              <a:buNone/>
            </a:pPr>
            <a:r>
              <a:rPr lang="en-US" altLang="zh-CN" sz="2800" dirty="0"/>
              <a:t> </a:t>
            </a:r>
            <a:r>
              <a:rPr lang="en-US" altLang="zh-CN" sz="2800" dirty="0" smtClean="0"/>
              <a:t>   2.</a:t>
            </a:r>
            <a:r>
              <a:rPr lang="zh-CN" altLang="en-US" sz="2800" dirty="0" smtClean="0"/>
              <a:t>质心位置更新时不再根据均值，而是分别对簇内所有点进行计算，由代价最小的作为新的质心。代价也可以用</a:t>
            </a:r>
            <a:r>
              <a:rPr lang="en-US" altLang="zh-CN" sz="2800" dirty="0" smtClean="0"/>
              <a:t>SSE</a:t>
            </a:r>
            <a:r>
              <a:rPr lang="zh-CN" altLang="en-US" sz="2800" dirty="0" smtClean="0"/>
              <a:t>表示。</a:t>
            </a:r>
            <a:endParaRPr lang="en-US" altLang="zh-CN" sz="2800" dirty="0" smtClean="0"/>
          </a:p>
        </p:txBody>
      </p:sp>
    </p:spTree>
    <p:extLst>
      <p:ext uri="{BB962C8B-B14F-4D97-AF65-F5344CB8AC3E}">
        <p14:creationId xmlns:p14="http://schemas.microsoft.com/office/powerpoint/2010/main" val="582110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en-US" altLang="zh-CN" dirty="0"/>
              <a:t>k-</a:t>
            </a:r>
            <a:r>
              <a:rPr lang="en-US" altLang="zh-CN" dirty="0" err="1"/>
              <a:t>medoids</a:t>
            </a:r>
            <a:r>
              <a:rPr lang="en-US" altLang="zh-CN" dirty="0"/>
              <a:t>(k-</a:t>
            </a:r>
            <a:r>
              <a:rPr lang="zh-CN" altLang="en-US" dirty="0"/>
              <a:t>中心点</a:t>
            </a:r>
            <a:r>
              <a:rPr lang="en-US" altLang="zh-CN" dirty="0"/>
              <a:t>)</a:t>
            </a:r>
            <a:r>
              <a:rPr lang="zh-CN" altLang="en-US" dirty="0"/>
              <a:t>算法</a:t>
            </a:r>
          </a:p>
        </p:txBody>
      </p:sp>
      <p:sp>
        <p:nvSpPr>
          <p:cNvPr id="3" name="内容占位符 2"/>
          <p:cNvSpPr>
            <a:spLocks noGrp="1"/>
          </p:cNvSpPr>
          <p:nvPr>
            <p:ph idx="1"/>
          </p:nvPr>
        </p:nvSpPr>
        <p:spPr/>
        <p:txBody>
          <a:bodyPr/>
          <a:lstStyle/>
          <a:p>
            <a:pPr>
              <a:lnSpc>
                <a:spcPct val="120000"/>
              </a:lnSpc>
              <a:buFont typeface="Wingdings" panose="05000000000000000000" pitchFamily="2" charset="2"/>
              <a:buChar char="l"/>
            </a:pPr>
            <a:r>
              <a:rPr lang="en-US" altLang="zh-CN" sz="2800" dirty="0" smtClean="0"/>
              <a:t>k-</a:t>
            </a:r>
            <a:r>
              <a:rPr lang="en-US" altLang="zh-CN" sz="2800" dirty="0" err="1" smtClean="0"/>
              <a:t>medoids</a:t>
            </a:r>
            <a:r>
              <a:rPr lang="zh-CN" altLang="en-US" sz="2800" dirty="0" smtClean="0"/>
              <a:t>可以较好的解决离群的和噪声点的问题，但时间复杂度较高。</a:t>
            </a:r>
            <a:endParaRPr lang="zh-CN" altLang="en-US" sz="2800"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011" y="2989942"/>
            <a:ext cx="4202248" cy="314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3773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zh-CN" altLang="en-US" dirty="0"/>
              <a:t>缺点</a:t>
            </a:r>
            <a:r>
              <a:rPr lang="en-US" altLang="zh-CN" dirty="0"/>
              <a:t>4</a:t>
            </a:r>
            <a:r>
              <a:rPr lang="zh-CN" altLang="en-US" dirty="0"/>
              <a:t>：不适合非球状簇</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1" y="1340768"/>
            <a:ext cx="6120680" cy="426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5661248"/>
            <a:ext cx="8460432"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smtClean="0">
                <a:solidFill>
                  <a:prstClr val="black"/>
                </a:solidFill>
              </a:rPr>
              <a:t>该缺点</a:t>
            </a:r>
            <a:r>
              <a:rPr lang="zh-CN" altLang="en-US" sz="2800" dirty="0">
                <a:solidFill>
                  <a:prstClr val="black"/>
                </a:solidFill>
              </a:rPr>
              <a:t>可</a:t>
            </a:r>
            <a:r>
              <a:rPr lang="zh-CN" altLang="en-US" sz="2800" dirty="0" smtClean="0">
                <a:solidFill>
                  <a:prstClr val="black"/>
                </a:solidFill>
              </a:rPr>
              <a:t>采用核</a:t>
            </a:r>
            <a:r>
              <a:rPr lang="en-US" altLang="zh-CN" sz="2800" dirty="0" smtClean="0">
                <a:solidFill>
                  <a:prstClr val="black"/>
                </a:solidFill>
              </a:rPr>
              <a:t>k-means</a:t>
            </a:r>
            <a:r>
              <a:rPr lang="zh-CN" altLang="en-US" sz="2800" dirty="0" smtClean="0">
                <a:solidFill>
                  <a:prstClr val="black"/>
                </a:solidFill>
              </a:rPr>
              <a:t>算法或者基于</a:t>
            </a:r>
            <a:r>
              <a:rPr lang="zh-CN" altLang="en-US" sz="2800" dirty="0">
                <a:solidFill>
                  <a:prstClr val="black"/>
                </a:solidFill>
              </a:rPr>
              <a:t>密度的聚类等其他聚类算法解决。</a:t>
            </a:r>
          </a:p>
        </p:txBody>
      </p:sp>
    </p:spTree>
    <p:extLst>
      <p:ext uri="{BB962C8B-B14F-4D97-AF65-F5344CB8AC3E}">
        <p14:creationId xmlns:p14="http://schemas.microsoft.com/office/powerpoint/2010/main" val="83474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zh-CN" altLang="en-US" dirty="0" smtClean="0"/>
              <a:t>缺点</a:t>
            </a:r>
            <a:r>
              <a:rPr lang="en-US" altLang="zh-CN" dirty="0" smtClean="0"/>
              <a:t>5</a:t>
            </a:r>
            <a:r>
              <a:rPr lang="zh-CN" altLang="en-US" dirty="0" smtClean="0"/>
              <a:t>：只适合数值型数据</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a:t>k-means</a:t>
            </a:r>
            <a:r>
              <a:rPr lang="zh-CN" altLang="en-US" dirty="0"/>
              <a:t>算法是一种简单且实用的聚类算法，但是传统的</a:t>
            </a:r>
            <a:r>
              <a:rPr lang="en-US" altLang="zh-CN" dirty="0"/>
              <a:t>k-means</a:t>
            </a:r>
            <a:r>
              <a:rPr lang="zh-CN" altLang="en-US" dirty="0"/>
              <a:t>算法只</a:t>
            </a:r>
            <a:r>
              <a:rPr lang="zh-CN" altLang="en-US" dirty="0" smtClean="0"/>
              <a:t>适用于数值的</a:t>
            </a:r>
            <a:r>
              <a:rPr lang="zh-CN" altLang="en-US" dirty="0"/>
              <a:t>数据集，而</a:t>
            </a:r>
            <a:r>
              <a:rPr lang="zh-CN" altLang="en-US" dirty="0" smtClean="0"/>
              <a:t>对于非数值型的</a:t>
            </a:r>
            <a:r>
              <a:rPr lang="zh-CN" altLang="en-US" dirty="0"/>
              <a:t>数据集，计算簇的均值以及点之间的欧式距离就变得不合适了</a:t>
            </a:r>
            <a:r>
              <a:rPr lang="zh-CN" altLang="en-US" dirty="0" smtClean="0"/>
              <a:t>。</a:t>
            </a:r>
            <a:endParaRPr lang="zh-CN" altLang="en-US" dirty="0"/>
          </a:p>
        </p:txBody>
      </p:sp>
    </p:spTree>
    <p:extLst>
      <p:ext uri="{BB962C8B-B14F-4D97-AF65-F5344CB8AC3E}">
        <p14:creationId xmlns:p14="http://schemas.microsoft.com/office/powerpoint/2010/main" val="281427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en-US" altLang="zh-CN" dirty="0" smtClean="0"/>
              <a:t>K-modes</a:t>
            </a:r>
            <a:r>
              <a:rPr lang="zh-CN" altLang="en-US" dirty="0" smtClean="0"/>
              <a:t>算法</a:t>
            </a:r>
            <a:endParaRPr lang="zh-CN" altLang="en-US" dirty="0"/>
          </a:p>
        </p:txBody>
      </p:sp>
      <p:sp>
        <p:nvSpPr>
          <p:cNvPr id="3" name="内容占位符 2"/>
          <p:cNvSpPr>
            <a:spLocks noGrp="1"/>
          </p:cNvSpPr>
          <p:nvPr>
            <p:ph idx="1"/>
          </p:nvPr>
        </p:nvSpPr>
        <p:spPr/>
        <p:txBody>
          <a:bodyPr/>
          <a:lstStyle/>
          <a:p>
            <a:pPr>
              <a:lnSpc>
                <a:spcPct val="120000"/>
              </a:lnSpc>
            </a:pPr>
            <a:r>
              <a:rPr lang="en-US" altLang="zh-CN" sz="2400" dirty="0"/>
              <a:t>k-modes</a:t>
            </a:r>
            <a:r>
              <a:rPr lang="zh-CN" altLang="en-US" sz="2400" dirty="0"/>
              <a:t>算法是对</a:t>
            </a:r>
            <a:r>
              <a:rPr lang="en-US" altLang="zh-CN" sz="2400" dirty="0"/>
              <a:t>k-means</a:t>
            </a:r>
            <a:r>
              <a:rPr lang="zh-CN" altLang="en-US" sz="2400" dirty="0"/>
              <a:t>算法的扩展。</a:t>
            </a:r>
            <a:r>
              <a:rPr lang="en-US" altLang="zh-CN" sz="2400" dirty="0"/>
              <a:t>k-means</a:t>
            </a:r>
            <a:r>
              <a:rPr lang="zh-CN" altLang="en-US" sz="2400" dirty="0" smtClean="0"/>
              <a:t>算法对于分类</a:t>
            </a:r>
            <a:r>
              <a:rPr lang="zh-CN" altLang="en-US" sz="2400" dirty="0"/>
              <a:t>属性型数据。例如表示人的属性有：姓名、性别、年龄、家庭住址等</a:t>
            </a:r>
            <a:r>
              <a:rPr lang="zh-CN" altLang="en-US" sz="2400" dirty="0" smtClean="0"/>
              <a:t>属性，除了年龄之外都是非数值型，计算距离不便。而</a:t>
            </a:r>
            <a:r>
              <a:rPr lang="en-US" altLang="zh-CN" sz="2400" dirty="0" smtClean="0"/>
              <a:t>k-modes</a:t>
            </a:r>
            <a:r>
              <a:rPr lang="zh-CN" altLang="en-US" sz="2400" dirty="0"/>
              <a:t>算法采用差异度来代替</a:t>
            </a:r>
            <a:r>
              <a:rPr lang="en-US" altLang="zh-CN" sz="2400" dirty="0"/>
              <a:t>k-means</a:t>
            </a:r>
            <a:r>
              <a:rPr lang="zh-CN" altLang="en-US" sz="2400" dirty="0"/>
              <a:t>算法中的距离。</a:t>
            </a:r>
            <a:r>
              <a:rPr lang="en-US" altLang="zh-CN" sz="2400" dirty="0"/>
              <a:t>k-modes</a:t>
            </a:r>
            <a:r>
              <a:rPr lang="zh-CN" altLang="en-US" sz="2400" dirty="0"/>
              <a:t>算法中差异度越小，则表示距离越小。一个样本和一个聚类中心的差异度就是它们各个属性不相同的个数，不相同则记为一，最后计算一的</a:t>
            </a:r>
            <a:r>
              <a:rPr lang="zh-CN" altLang="en-US" sz="2400" dirty="0" smtClean="0"/>
              <a:t>总和</a:t>
            </a:r>
            <a:r>
              <a:rPr lang="en-US" altLang="zh-CN" sz="2400" dirty="0" smtClean="0">
                <a:solidFill>
                  <a:srgbClr val="FF0000"/>
                </a:solidFill>
              </a:rPr>
              <a:t>(</a:t>
            </a:r>
            <a:r>
              <a:rPr lang="zh-CN" altLang="en-US" sz="2400" dirty="0" smtClean="0">
                <a:solidFill>
                  <a:srgbClr val="FF0000"/>
                </a:solidFill>
              </a:rPr>
              <a:t>如果觉得属性之间的差异单纯的用</a:t>
            </a:r>
            <a:r>
              <a:rPr lang="en-US" altLang="zh-CN" sz="2400" dirty="0" smtClean="0">
                <a:solidFill>
                  <a:srgbClr val="FF0000"/>
                </a:solidFill>
              </a:rPr>
              <a:t>0</a:t>
            </a:r>
            <a:r>
              <a:rPr lang="zh-CN" altLang="en-US" sz="2400" dirty="0" smtClean="0">
                <a:solidFill>
                  <a:srgbClr val="FF0000"/>
                </a:solidFill>
              </a:rPr>
              <a:t>和</a:t>
            </a:r>
            <a:r>
              <a:rPr lang="en-US" altLang="zh-CN" sz="2400" dirty="0" smtClean="0">
                <a:solidFill>
                  <a:srgbClr val="FF0000"/>
                </a:solidFill>
              </a:rPr>
              <a:t>1</a:t>
            </a:r>
            <a:r>
              <a:rPr lang="zh-CN" altLang="en-US" sz="2400" dirty="0" smtClean="0">
                <a:solidFill>
                  <a:srgbClr val="FF0000"/>
                </a:solidFill>
              </a:rPr>
              <a:t>表示过于理想化，也可以加入权重，比如</a:t>
            </a:r>
            <a:r>
              <a:rPr lang="en-US" altLang="zh-CN" sz="2400" dirty="0" smtClean="0">
                <a:solidFill>
                  <a:srgbClr val="FF0000"/>
                </a:solidFill>
              </a:rPr>
              <a:t>(2,3)</a:t>
            </a:r>
            <a:r>
              <a:rPr lang="zh-CN" altLang="en-US" sz="2400" dirty="0" smtClean="0">
                <a:solidFill>
                  <a:srgbClr val="FF0000"/>
                </a:solidFill>
              </a:rPr>
              <a:t>和</a:t>
            </a:r>
            <a:r>
              <a:rPr lang="en-US" altLang="zh-CN" sz="2400" dirty="0" smtClean="0">
                <a:solidFill>
                  <a:srgbClr val="FF0000"/>
                </a:solidFill>
              </a:rPr>
              <a:t>(2,10)</a:t>
            </a:r>
            <a:r>
              <a:rPr lang="zh-CN" altLang="en-US" sz="2400" dirty="0" smtClean="0">
                <a:solidFill>
                  <a:srgbClr val="FF0000"/>
                </a:solidFill>
              </a:rPr>
              <a:t>两个点可以认为它们的距离为</a:t>
            </a:r>
            <a:r>
              <a:rPr lang="en-US" altLang="zh-CN" sz="2400" dirty="0" smtClean="0">
                <a:solidFill>
                  <a:srgbClr val="FF0000"/>
                </a:solidFill>
              </a:rPr>
              <a:t>1</a:t>
            </a:r>
            <a:r>
              <a:rPr lang="zh-CN" altLang="en-US" sz="2400" dirty="0" smtClean="0">
                <a:solidFill>
                  <a:srgbClr val="FF0000"/>
                </a:solidFill>
              </a:rPr>
              <a:t>，也可以认为</a:t>
            </a:r>
            <a:r>
              <a:rPr lang="en-US" altLang="zh-CN" sz="2400" dirty="0" smtClean="0">
                <a:solidFill>
                  <a:srgbClr val="FF0000"/>
                </a:solidFill>
              </a:rPr>
              <a:t>3</a:t>
            </a:r>
            <a:r>
              <a:rPr lang="zh-CN" altLang="en-US" sz="2400" dirty="0" smtClean="0">
                <a:solidFill>
                  <a:srgbClr val="FF0000"/>
                </a:solidFill>
              </a:rPr>
              <a:t>和</a:t>
            </a:r>
            <a:r>
              <a:rPr lang="en-US" altLang="zh-CN" sz="2400" dirty="0" smtClean="0">
                <a:solidFill>
                  <a:srgbClr val="FF0000"/>
                </a:solidFill>
              </a:rPr>
              <a:t>10</a:t>
            </a:r>
            <a:r>
              <a:rPr lang="zh-CN" altLang="en-US" sz="2400" dirty="0" smtClean="0">
                <a:solidFill>
                  <a:srgbClr val="FF0000"/>
                </a:solidFill>
              </a:rPr>
              <a:t>的差距过大，所以距离用曼哈顿距离表示，认为距离为</a:t>
            </a:r>
            <a:r>
              <a:rPr lang="en-US" altLang="zh-CN" sz="2400" dirty="0" smtClean="0">
                <a:solidFill>
                  <a:srgbClr val="FF0000"/>
                </a:solidFill>
              </a:rPr>
              <a:t>7)</a:t>
            </a:r>
            <a:r>
              <a:rPr lang="zh-CN" altLang="en-US" sz="2400" dirty="0" smtClean="0">
                <a:solidFill>
                  <a:srgbClr val="FF0000"/>
                </a:solidFill>
              </a:rPr>
              <a:t>。</a:t>
            </a:r>
            <a:r>
              <a:rPr lang="zh-CN" altLang="en-US" sz="2400" dirty="0"/>
              <a:t>这个和就是某个样本到某个聚类中心的差异度。该样本属于差异度最小的聚类中心。</a:t>
            </a:r>
          </a:p>
        </p:txBody>
      </p:sp>
    </p:spTree>
    <p:extLst>
      <p:ext uri="{BB962C8B-B14F-4D97-AF65-F5344CB8AC3E}">
        <p14:creationId xmlns:p14="http://schemas.microsoft.com/office/powerpoint/2010/main" val="2667345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en-US" altLang="zh-CN" dirty="0"/>
              <a:t>K-modes</a:t>
            </a:r>
            <a:r>
              <a:rPr lang="zh-CN" altLang="en-US" dirty="0"/>
              <a:t>算法</a:t>
            </a:r>
          </a:p>
        </p:txBody>
      </p:sp>
      <p:sp>
        <p:nvSpPr>
          <p:cNvPr id="3" name="内容占位符 2"/>
          <p:cNvSpPr>
            <a:spLocks noGrp="1"/>
          </p:cNvSpPr>
          <p:nvPr>
            <p:ph idx="1"/>
          </p:nvPr>
        </p:nvSpPr>
        <p:spPr/>
        <p:txBody>
          <a:bodyPr/>
          <a:lstStyle/>
          <a:p>
            <a:pPr>
              <a:lnSpc>
                <a:spcPct val="120000"/>
              </a:lnSpc>
              <a:buFont typeface="Wingdings" panose="05000000000000000000" pitchFamily="2" charset="2"/>
              <a:buChar char="l"/>
            </a:pPr>
            <a:r>
              <a:rPr lang="en-US" altLang="zh-CN" sz="2800" dirty="0"/>
              <a:t>K-modes</a:t>
            </a:r>
            <a:r>
              <a:rPr lang="zh-CN" altLang="en-US" sz="2800" dirty="0" smtClean="0"/>
              <a:t>算法</a:t>
            </a:r>
            <a:r>
              <a:rPr lang="zh-CN" altLang="en-US" sz="2800" dirty="0"/>
              <a:t>流程</a:t>
            </a:r>
            <a:r>
              <a:rPr lang="zh-CN" altLang="en-US" sz="2800" dirty="0" smtClean="0"/>
              <a:t>为：</a:t>
            </a:r>
            <a:r>
              <a:rPr lang="en-US" altLang="zh-CN" sz="2800" dirty="0" smtClean="0"/>
              <a:t/>
            </a:r>
            <a:br>
              <a:rPr lang="en-US" altLang="zh-CN" sz="2800" dirty="0" smtClean="0"/>
            </a:br>
            <a:r>
              <a:rPr lang="zh-CN" altLang="en-US" sz="2800" dirty="0" smtClean="0"/>
              <a:t>步骤</a:t>
            </a:r>
            <a:r>
              <a:rPr lang="en-US" altLang="zh-CN" sz="2800" dirty="0" smtClean="0"/>
              <a:t>1</a:t>
            </a:r>
            <a:r>
              <a:rPr lang="zh-CN" altLang="en-US" sz="2800" dirty="0" smtClean="0"/>
              <a:t>；随即确定</a:t>
            </a:r>
            <a:r>
              <a:rPr lang="en-US" altLang="zh-CN" sz="2800" dirty="0" smtClean="0"/>
              <a:t>k</a:t>
            </a:r>
            <a:r>
              <a:rPr lang="zh-CN" altLang="en-US" sz="2800" dirty="0" smtClean="0"/>
              <a:t>个质心；</a:t>
            </a:r>
            <a:endParaRPr lang="en-US" altLang="zh-CN" sz="2800" dirty="0" smtClean="0"/>
          </a:p>
          <a:p>
            <a:pPr marL="108000" indent="0">
              <a:lnSpc>
                <a:spcPct val="120000"/>
              </a:lnSpc>
              <a:buNone/>
            </a:pPr>
            <a:r>
              <a:rPr lang="zh-CN" altLang="en-US" sz="2800" dirty="0" smtClean="0"/>
              <a:t>  步骤</a:t>
            </a:r>
            <a:r>
              <a:rPr lang="en-US" altLang="zh-CN" sz="2800" dirty="0" smtClean="0"/>
              <a:t>2</a:t>
            </a:r>
            <a:r>
              <a:rPr lang="zh-CN" altLang="en-US" sz="2800" dirty="0" smtClean="0"/>
              <a:t>：计算各个样本与这</a:t>
            </a:r>
            <a:r>
              <a:rPr lang="en-US" altLang="zh-CN" sz="2800" dirty="0" smtClean="0"/>
              <a:t>k</a:t>
            </a:r>
            <a:r>
              <a:rPr lang="zh-CN" altLang="en-US" sz="2800" dirty="0" smtClean="0"/>
              <a:t>个质心的距离，并将其分配给距离最小的质心；</a:t>
            </a:r>
            <a:endParaRPr lang="en-US" altLang="zh-CN" sz="2800" dirty="0" smtClean="0"/>
          </a:p>
          <a:p>
            <a:pPr marL="108000" indent="0">
              <a:lnSpc>
                <a:spcPct val="120000"/>
              </a:lnSpc>
              <a:buNone/>
            </a:pPr>
            <a:r>
              <a:rPr lang="en-US" altLang="zh-CN" sz="2800" dirty="0"/>
              <a:t> </a:t>
            </a:r>
            <a:r>
              <a:rPr lang="en-US" altLang="zh-CN" sz="2800" dirty="0" smtClean="0"/>
              <a:t> </a:t>
            </a:r>
            <a:r>
              <a:rPr lang="zh-CN" altLang="en-US" sz="2800" dirty="0" smtClean="0"/>
              <a:t>步骤</a:t>
            </a:r>
            <a:r>
              <a:rPr lang="en-US" altLang="zh-CN" sz="2800" dirty="0" smtClean="0"/>
              <a:t>3</a:t>
            </a:r>
            <a:r>
              <a:rPr lang="zh-CN" altLang="en-US" sz="2800" dirty="0" smtClean="0"/>
              <a:t>：更新质心位置，新的质心的各个属性由该簇中所有数据点各个属性的众数决定。</a:t>
            </a:r>
            <a:endParaRPr lang="en-US" altLang="zh-CN" sz="2800" dirty="0" smtClean="0"/>
          </a:p>
          <a:p>
            <a:pPr marL="108000" indent="0">
              <a:lnSpc>
                <a:spcPct val="120000"/>
              </a:lnSpc>
              <a:buNone/>
            </a:pPr>
            <a:r>
              <a:rPr lang="en-US" altLang="zh-CN" sz="2800" dirty="0" smtClean="0"/>
              <a:t>  </a:t>
            </a:r>
            <a:r>
              <a:rPr lang="zh-CN" altLang="en-US" sz="2800" dirty="0" smtClean="0"/>
              <a:t>重复步骤</a:t>
            </a:r>
            <a:r>
              <a:rPr lang="en-US" altLang="zh-CN" sz="2800" dirty="0" smtClean="0"/>
              <a:t>2</a:t>
            </a:r>
            <a:r>
              <a:rPr lang="zh-CN" altLang="en-US" sz="2800" dirty="0" smtClean="0"/>
              <a:t>和步骤</a:t>
            </a:r>
            <a:r>
              <a:rPr lang="en-US" altLang="zh-CN" sz="2800" dirty="0" smtClean="0"/>
              <a:t>3</a:t>
            </a:r>
            <a:r>
              <a:rPr lang="zh-CN" altLang="en-US" sz="2800" dirty="0" smtClean="0"/>
              <a:t>，直到总距离不再降低。</a:t>
            </a:r>
            <a:endParaRPr lang="zh-CN" altLang="en-US" sz="2800" dirty="0"/>
          </a:p>
        </p:txBody>
      </p:sp>
    </p:spTree>
    <p:extLst>
      <p:ext uri="{BB962C8B-B14F-4D97-AF65-F5344CB8AC3E}">
        <p14:creationId xmlns:p14="http://schemas.microsoft.com/office/powerpoint/2010/main" val="3526756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Figure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642" y="2057401"/>
            <a:ext cx="4026716" cy="3394472"/>
          </a:xfrm>
        </p:spPr>
      </p:pic>
      <p:sp>
        <p:nvSpPr>
          <p:cNvPr id="3" name="TextBox 2"/>
          <p:cNvSpPr txBox="1"/>
          <p:nvPr/>
        </p:nvSpPr>
        <p:spPr>
          <a:xfrm>
            <a:off x="1428169" y="2598057"/>
            <a:ext cx="615553" cy="2246769"/>
          </a:xfrm>
          <a:prstGeom prst="rect">
            <a:avLst/>
          </a:prstGeom>
          <a:noFill/>
        </p:spPr>
        <p:txBody>
          <a:bodyPr vert="eaVert" wrap="none" rtlCol="0">
            <a:spAutoFit/>
          </a:bodyPr>
          <a:lstStyle/>
          <a:p>
            <a:r>
              <a:rPr lang="zh-CN" altLang="en-US" sz="2800" dirty="0" smtClean="0"/>
              <a:t>质心位置更新</a:t>
            </a:r>
            <a:endParaRPr lang="zh-CN" altLang="en-US" sz="2800" dirty="0"/>
          </a:p>
        </p:txBody>
      </p:sp>
    </p:spTree>
    <p:extLst>
      <p:ext uri="{BB962C8B-B14F-4D97-AF65-F5344CB8AC3E}">
        <p14:creationId xmlns:p14="http://schemas.microsoft.com/office/powerpoint/2010/main" val="20650692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en-US" altLang="zh-CN" dirty="0"/>
              <a:t>K-modes</a:t>
            </a:r>
            <a:r>
              <a:rPr lang="zh-CN" altLang="en-US" dirty="0"/>
              <a:t>算法</a:t>
            </a:r>
          </a:p>
        </p:txBody>
      </p:sp>
      <p:sp>
        <p:nvSpPr>
          <p:cNvPr id="3" name="内容占位符 2"/>
          <p:cNvSpPr>
            <a:spLocks noGrp="1"/>
          </p:cNvSpPr>
          <p:nvPr>
            <p:ph idx="1"/>
          </p:nvPr>
        </p:nvSpPr>
        <p:spPr/>
        <p:txBody>
          <a:bodyPr/>
          <a:lstStyle/>
          <a:p>
            <a:pPr>
              <a:lnSpc>
                <a:spcPct val="120000"/>
              </a:lnSpc>
              <a:buFont typeface="Wingdings" panose="05000000000000000000" pitchFamily="2" charset="2"/>
              <a:buChar char="l"/>
            </a:pPr>
            <a:r>
              <a:rPr lang="zh-CN" altLang="en-US" sz="2800" dirty="0" smtClean="0"/>
              <a:t>假设有</a:t>
            </a:r>
            <a:r>
              <a:rPr lang="en-US" altLang="zh-CN" sz="2800" dirty="0" smtClean="0"/>
              <a:t>7</a:t>
            </a:r>
            <a:r>
              <a:rPr lang="zh-CN" altLang="en-US" sz="2800" dirty="0" smtClean="0"/>
              <a:t>个样本分别为</a:t>
            </a:r>
            <a:r>
              <a:rPr lang="en-US" altLang="zh-CN" sz="2800" dirty="0" smtClean="0"/>
              <a:t>(2,5,0,4), (3,6,1,5), (6,6,2,3), (2,4,0,2), (1,3,2,4), (6,5,2,2), (2,5,2,2),</a:t>
            </a:r>
            <a:r>
              <a:rPr lang="zh-CN" altLang="en-US" sz="2800" dirty="0" smtClean="0"/>
              <a:t>用</a:t>
            </a:r>
            <a:r>
              <a:rPr lang="en-US" altLang="zh-CN" sz="2800" dirty="0" smtClean="0"/>
              <a:t>k-modes</a:t>
            </a:r>
            <a:r>
              <a:rPr lang="zh-CN" altLang="en-US" sz="2800" dirty="0" smtClean="0"/>
              <a:t>算法聚类步骤为：</a:t>
            </a:r>
            <a:endParaRPr lang="en-US" altLang="zh-CN" sz="2800" dirty="0" smtClean="0"/>
          </a:p>
          <a:p>
            <a:pPr>
              <a:lnSpc>
                <a:spcPct val="120000"/>
              </a:lnSpc>
              <a:buFont typeface="Wingdings" panose="05000000000000000000" pitchFamily="2" charset="2"/>
              <a:buChar char="l"/>
            </a:pPr>
            <a:r>
              <a:rPr lang="zh-CN" altLang="en-US" sz="2800" dirty="0" smtClean="0"/>
              <a:t>首先确定两个初始质心</a:t>
            </a:r>
            <a:r>
              <a:rPr lang="en-US" altLang="zh-CN" sz="2800" dirty="0" smtClean="0"/>
              <a:t>(2,6,2,4)(3,3,2,3),</a:t>
            </a:r>
            <a:r>
              <a:rPr lang="zh-CN" altLang="en-US" sz="2800" dirty="0" smtClean="0"/>
              <a:t>然后确定每个样本到这两个质心的距离分别为</a:t>
            </a:r>
            <a:r>
              <a:rPr lang="en-US" altLang="zh-CN" sz="2800" dirty="0" smtClean="0"/>
              <a:t>(3,6), (3,6), (5,6), (6,5), (4,3), (7,6), (3,4),</a:t>
            </a:r>
            <a:r>
              <a:rPr lang="zh-CN" altLang="en-US" sz="2800" dirty="0" smtClean="0"/>
              <a:t>所以</a:t>
            </a:r>
            <a:r>
              <a:rPr lang="en-US" altLang="zh-CN" sz="2800" dirty="0" smtClean="0"/>
              <a:t>1</a:t>
            </a:r>
            <a:r>
              <a:rPr lang="zh-CN" altLang="en-US" sz="2800" dirty="0" smtClean="0"/>
              <a:t>，</a:t>
            </a:r>
            <a:r>
              <a:rPr lang="en-US" altLang="zh-CN" sz="2800" dirty="0" smtClean="0"/>
              <a:t>2</a:t>
            </a:r>
            <a:r>
              <a:rPr lang="zh-CN" altLang="en-US" sz="2800" dirty="0" smtClean="0"/>
              <a:t>，</a:t>
            </a:r>
            <a:r>
              <a:rPr lang="en-US" altLang="zh-CN" sz="2800" dirty="0" smtClean="0"/>
              <a:t>3</a:t>
            </a:r>
            <a:r>
              <a:rPr lang="zh-CN" altLang="en-US" sz="2800" dirty="0" smtClean="0"/>
              <a:t>，</a:t>
            </a:r>
            <a:r>
              <a:rPr lang="en-US" altLang="zh-CN" sz="2800" dirty="0" smtClean="0"/>
              <a:t>7</a:t>
            </a:r>
            <a:r>
              <a:rPr lang="zh-CN" altLang="en-US" sz="2800" dirty="0" smtClean="0"/>
              <a:t>号样本为</a:t>
            </a:r>
            <a:r>
              <a:rPr lang="en-US" altLang="zh-CN" sz="2800" dirty="0" smtClean="0"/>
              <a:t>1</a:t>
            </a:r>
            <a:r>
              <a:rPr lang="zh-CN" altLang="en-US" sz="2800" dirty="0" smtClean="0"/>
              <a:t>号簇，其余为</a:t>
            </a:r>
            <a:r>
              <a:rPr lang="en-US" altLang="zh-CN" sz="2800" dirty="0" smtClean="0"/>
              <a:t>2</a:t>
            </a:r>
            <a:r>
              <a:rPr lang="zh-CN" altLang="en-US" sz="2800" dirty="0" smtClean="0"/>
              <a:t>号簇。</a:t>
            </a:r>
            <a:endParaRPr lang="en-US" altLang="zh-CN" sz="2800" dirty="0" smtClean="0"/>
          </a:p>
          <a:p>
            <a:pPr>
              <a:lnSpc>
                <a:spcPct val="120000"/>
              </a:lnSpc>
              <a:buFont typeface="Wingdings" panose="05000000000000000000" pitchFamily="2" charset="2"/>
              <a:buChar char="l"/>
            </a:pPr>
            <a:r>
              <a:rPr lang="en-US" altLang="zh-CN" sz="2800" dirty="0" smtClean="0"/>
              <a:t>1</a:t>
            </a:r>
            <a:r>
              <a:rPr lang="zh-CN" altLang="en-US" sz="2800" dirty="0" smtClean="0"/>
              <a:t>号簇的质心可以重新确定为</a:t>
            </a:r>
            <a:r>
              <a:rPr lang="en-US" altLang="zh-CN" sz="2800" dirty="0" smtClean="0"/>
              <a:t>(2,5,2,2),2</a:t>
            </a:r>
            <a:r>
              <a:rPr lang="zh-CN" altLang="en-US" sz="2800" dirty="0" smtClean="0"/>
              <a:t>号簇的质心可以重新确定为</a:t>
            </a:r>
            <a:r>
              <a:rPr lang="en-US" altLang="zh-CN" sz="2800" dirty="0" smtClean="0"/>
              <a:t>(2,4,2,2)</a:t>
            </a:r>
            <a:endParaRPr lang="zh-CN" altLang="en-US" sz="2800" dirty="0"/>
          </a:p>
        </p:txBody>
      </p:sp>
    </p:spTree>
    <p:extLst>
      <p:ext uri="{BB962C8B-B14F-4D97-AF65-F5344CB8AC3E}">
        <p14:creationId xmlns:p14="http://schemas.microsoft.com/office/powerpoint/2010/main" val="961024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None/>
            </a:pPr>
            <a:r>
              <a:rPr lang="en-US" altLang="zh-CN" dirty="0" smtClean="0"/>
              <a:t>k-modes</a:t>
            </a:r>
            <a:r>
              <a:rPr lang="zh-CN" altLang="en-US" dirty="0"/>
              <a:t>算法</a:t>
            </a:r>
          </a:p>
        </p:txBody>
      </p:sp>
      <p:sp>
        <p:nvSpPr>
          <p:cNvPr id="3" name="内容占位符 2"/>
          <p:cNvSpPr>
            <a:spLocks noGrp="1"/>
          </p:cNvSpPr>
          <p:nvPr>
            <p:ph idx="1"/>
          </p:nvPr>
        </p:nvSpPr>
        <p:spPr/>
        <p:txBody>
          <a:bodyPr/>
          <a:lstStyle/>
          <a:p>
            <a:pPr>
              <a:lnSpc>
                <a:spcPct val="120000"/>
              </a:lnSpc>
              <a:buFont typeface="Wingdings" panose="05000000000000000000" pitchFamily="2" charset="2"/>
              <a:buChar char="l"/>
            </a:pPr>
            <a:r>
              <a:rPr lang="en-US" altLang="zh-CN" sz="2800" dirty="0" smtClean="0"/>
              <a:t>k-modes</a:t>
            </a:r>
            <a:r>
              <a:rPr lang="zh-CN" altLang="en-US" sz="2800" dirty="0" smtClean="0"/>
              <a:t>算法与</a:t>
            </a:r>
            <a:r>
              <a:rPr lang="en-US" altLang="zh-CN" sz="2800" dirty="0" smtClean="0"/>
              <a:t>k-means</a:t>
            </a:r>
            <a:r>
              <a:rPr lang="zh-CN" altLang="en-US" sz="2800" dirty="0" smtClean="0"/>
              <a:t>算法主要有两点不同：计算距离的方式不同及质心的计算方式不同。</a:t>
            </a:r>
            <a:endParaRPr lang="zh-CN" altLang="en-US" sz="2800" dirty="0"/>
          </a:p>
        </p:txBody>
      </p:sp>
    </p:spTree>
    <p:extLst>
      <p:ext uri="{BB962C8B-B14F-4D97-AF65-F5344CB8AC3E}">
        <p14:creationId xmlns:p14="http://schemas.microsoft.com/office/powerpoint/2010/main" val="387373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en-GB" altLang="zh-CN" dirty="0"/>
              <a:t>Mini Batch(</a:t>
            </a:r>
            <a:r>
              <a:rPr lang="zh-CN" altLang="en-US" dirty="0"/>
              <a:t>分批处理</a:t>
            </a:r>
            <a:r>
              <a:rPr lang="en-US" altLang="zh-CN" dirty="0"/>
              <a:t>) </a:t>
            </a:r>
            <a:r>
              <a:rPr lang="en-US" altLang="zh-CN" dirty="0" smtClean="0"/>
              <a:t>k</a:t>
            </a:r>
            <a:r>
              <a:rPr lang="en-GB" altLang="zh-CN" dirty="0" smtClean="0"/>
              <a:t>-</a:t>
            </a:r>
            <a:r>
              <a:rPr lang="en-US" altLang="zh-CN" dirty="0"/>
              <a:t>means</a:t>
            </a:r>
            <a:r>
              <a:rPr lang="zh-CN" altLang="en-US" dirty="0" smtClean="0"/>
              <a:t>算法</a:t>
            </a:r>
            <a:endParaRPr lang="zh-CN" altLang="en-US" dirty="0"/>
          </a:p>
        </p:txBody>
      </p:sp>
      <p:sp>
        <p:nvSpPr>
          <p:cNvPr id="3" name="内容占位符 2"/>
          <p:cNvSpPr>
            <a:spLocks noGrp="1"/>
          </p:cNvSpPr>
          <p:nvPr>
            <p:ph idx="1"/>
          </p:nvPr>
        </p:nvSpPr>
        <p:spPr/>
        <p:txBody>
          <a:bodyPr/>
          <a:lstStyle/>
          <a:p>
            <a:pPr marL="555117" indent="-457200">
              <a:lnSpc>
                <a:spcPct val="120000"/>
              </a:lnSpc>
              <a:buFont typeface="Wingdings" panose="05000000000000000000" pitchFamily="2" charset="2"/>
              <a:buChar char="l"/>
            </a:pPr>
            <a:r>
              <a:rPr lang="zh-CN" altLang="en-US" sz="2800" dirty="0" smtClean="0"/>
              <a:t>普通</a:t>
            </a:r>
            <a:r>
              <a:rPr lang="en-US" altLang="zh-CN" sz="2800" dirty="0" smtClean="0"/>
              <a:t>k-means</a:t>
            </a:r>
            <a:r>
              <a:rPr lang="zh-CN" altLang="en-US" sz="2800" dirty="0" smtClean="0"/>
              <a:t>算法虽然时间复杂度已经比较低了，但仍不能令人满意，所以又有人提出</a:t>
            </a:r>
            <a:r>
              <a:rPr lang="zh-CN" altLang="en-US" sz="2800" dirty="0"/>
              <a:t>了</a:t>
            </a:r>
            <a:r>
              <a:rPr lang="en-US" altLang="zh-CN" sz="2800" dirty="0"/>
              <a:t>Mini Batch(</a:t>
            </a:r>
            <a:r>
              <a:rPr lang="zh-CN" altLang="en-US" sz="2800" dirty="0"/>
              <a:t>分批处理</a:t>
            </a:r>
            <a:r>
              <a:rPr lang="en-US" altLang="zh-CN" sz="2800" dirty="0"/>
              <a:t>) k</a:t>
            </a:r>
            <a:r>
              <a:rPr lang="en-US" altLang="zh-CN" sz="2800" dirty="0" smtClean="0"/>
              <a:t>-means</a:t>
            </a:r>
            <a:r>
              <a:rPr lang="zh-CN" altLang="en-US" sz="2800" dirty="0" smtClean="0"/>
              <a:t>算法</a:t>
            </a:r>
            <a:r>
              <a:rPr lang="zh-CN" altLang="en-US" sz="2800" dirty="0"/>
              <a:t>，该算法流程分为两步：</a:t>
            </a:r>
          </a:p>
          <a:p>
            <a:pPr marL="97917" indent="0">
              <a:lnSpc>
                <a:spcPct val="120000"/>
              </a:lnSpc>
              <a:buNone/>
            </a:pPr>
            <a:r>
              <a:rPr lang="zh-CN" altLang="en-US" sz="2800" dirty="0"/>
              <a:t>    </a:t>
            </a:r>
            <a:r>
              <a:rPr lang="en-US" altLang="zh-CN" sz="2800" dirty="0"/>
              <a:t>1.</a:t>
            </a:r>
            <a:r>
              <a:rPr lang="zh-CN" altLang="en-US" sz="2800" dirty="0"/>
              <a:t>从不同类别的样本中抽取一部分</a:t>
            </a:r>
            <a:r>
              <a:rPr lang="zh-CN" altLang="en-US" sz="2800" dirty="0" smtClean="0"/>
              <a:t>样本为代表</a:t>
            </a:r>
            <a:r>
              <a:rPr lang="zh-CN" altLang="en-US" sz="2800" dirty="0"/>
              <a:t>计算相应的</a:t>
            </a:r>
            <a:r>
              <a:rPr lang="zh-CN" altLang="en-US" sz="2800" dirty="0" smtClean="0"/>
              <a:t>质心；</a:t>
            </a:r>
            <a:endParaRPr lang="en-US" altLang="zh-CN" sz="2800" dirty="0"/>
          </a:p>
          <a:p>
            <a:pPr marL="97917" indent="0">
              <a:lnSpc>
                <a:spcPct val="120000"/>
              </a:lnSpc>
              <a:buNone/>
            </a:pPr>
            <a:r>
              <a:rPr lang="zh-CN" altLang="en-US" sz="2800" dirty="0"/>
              <a:t>    </a:t>
            </a:r>
            <a:r>
              <a:rPr lang="en-US" altLang="zh-CN" sz="2800" dirty="0"/>
              <a:t>2.</a:t>
            </a:r>
            <a:r>
              <a:rPr lang="zh-CN" altLang="en-US" sz="2800" dirty="0"/>
              <a:t>更新</a:t>
            </a:r>
            <a:r>
              <a:rPr lang="zh-CN" altLang="en-US" sz="2800" dirty="0" smtClean="0"/>
              <a:t>质心。</a:t>
            </a:r>
            <a:endParaRPr lang="zh-CN" altLang="en-US" sz="2800" dirty="0"/>
          </a:p>
          <a:p>
            <a:endParaRPr lang="zh-CN" altLang="en-US" dirty="0"/>
          </a:p>
        </p:txBody>
      </p:sp>
      <p:pic>
        <p:nvPicPr>
          <p:cNvPr id="5" name="图片 4">
            <a:extLst>
              <a:ext uri="{FF2B5EF4-FFF2-40B4-BE49-F238E27FC236}">
                <a16:creationId xmlns:a16="http://schemas.microsoft.com/office/drawing/2014/main" xmlns="" id="{FA4E7EDD-5255-FC4F-9F79-CE1DD5586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512" y="4298294"/>
            <a:ext cx="3772425" cy="2829319"/>
          </a:xfrm>
          <a:prstGeom prst="rect">
            <a:avLst/>
          </a:prstGeom>
        </p:spPr>
      </p:pic>
    </p:spTree>
    <p:extLst>
      <p:ext uri="{BB962C8B-B14F-4D97-AF65-F5344CB8AC3E}">
        <p14:creationId xmlns:p14="http://schemas.microsoft.com/office/powerpoint/2010/main" val="204653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548680"/>
            <a:ext cx="8228763" cy="3977484"/>
          </a:xfrm>
        </p:spPr>
        <p:txBody>
          <a:bodyPr/>
          <a:lstStyle/>
          <a:p>
            <a:pPr marL="565166" indent="-457200">
              <a:buFont typeface="Wingdings" pitchFamily="2" charset="2"/>
              <a:buChar char="l"/>
            </a:pPr>
            <a:r>
              <a:rPr lang="zh-CN" altLang="en-US" sz="2800" dirty="0"/>
              <a:t>该算法在数据量较少时没有什么明显的优势，甚至有可能造成计算时间的增加，但当数据量比较大时会有更快的收敛速度，但精度有所降低。</a:t>
            </a:r>
          </a:p>
          <a:p>
            <a:pPr marL="565166" indent="-457200">
              <a:buFont typeface="Wingdings" pitchFamily="2" charset="2"/>
              <a:buChar char="l"/>
            </a:pPr>
            <a:r>
              <a:rPr lang="zh-CN" altLang="en-US" sz="2800" dirty="0"/>
              <a:t>该思想还广泛应用于梯度下降、深度网络等机器学习和深度学习算法。</a:t>
            </a:r>
          </a:p>
          <a:p>
            <a:endParaRPr lang="zh-CN" altLang="en-US" dirty="0"/>
          </a:p>
        </p:txBody>
      </p:sp>
      <p:pic>
        <p:nvPicPr>
          <p:cNvPr id="4" name="Picture 2">
            <a:extLst>
              <a:ext uri="{FF2B5EF4-FFF2-40B4-BE49-F238E27FC236}">
                <a16:creationId xmlns:a16="http://schemas.microsoft.com/office/drawing/2014/main" xmlns="" id="{E11E9CCF-96E4-9146-BEB3-EECDF1130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2880350"/>
            <a:ext cx="7416824" cy="3044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a:extLst>
              <a:ext uri="{FF2B5EF4-FFF2-40B4-BE49-F238E27FC236}">
                <a16:creationId xmlns:a16="http://schemas.microsoft.com/office/drawing/2014/main" xmlns="" id="{9A8D046A-1015-124C-A4A3-007BA01B54F9}"/>
              </a:ext>
            </a:extLst>
          </p:cNvPr>
          <p:cNvSpPr/>
          <p:nvPr/>
        </p:nvSpPr>
        <p:spPr>
          <a:xfrm>
            <a:off x="395536" y="5925231"/>
            <a:ext cx="8017857" cy="954107"/>
          </a:xfrm>
          <a:prstGeom prst="rect">
            <a:avLst/>
          </a:prstGeom>
        </p:spPr>
        <p:txBody>
          <a:bodyPr wrap="square">
            <a:spAutoFit/>
          </a:bodyPr>
          <a:lstStyle/>
          <a:p>
            <a:pPr marL="457200" indent="-457200">
              <a:buFont typeface="Arial" panose="020B0604020202020204" pitchFamily="34" charset="0"/>
              <a:buChar char="•"/>
            </a:pPr>
            <a:r>
              <a:rPr lang="en-US" altLang="zh-CN" sz="2800" dirty="0">
                <a:solidFill>
                  <a:prstClr val="black"/>
                </a:solidFill>
              </a:rPr>
              <a:t>3</a:t>
            </a:r>
            <a:r>
              <a:rPr lang="zh-CN" altLang="en-US" sz="2800" dirty="0">
                <a:solidFill>
                  <a:prstClr val="black"/>
                </a:solidFill>
              </a:rPr>
              <a:t>万个样本点分别使用</a:t>
            </a:r>
            <a:r>
              <a:rPr lang="en-US" altLang="zh-CN" sz="2800" dirty="0">
                <a:solidFill>
                  <a:prstClr val="black"/>
                </a:solidFill>
              </a:rPr>
              <a:t>K-Means</a:t>
            </a:r>
            <a:r>
              <a:rPr lang="zh-CN" altLang="en-US" sz="2800" dirty="0">
                <a:solidFill>
                  <a:prstClr val="black"/>
                </a:solidFill>
              </a:rPr>
              <a:t>和</a:t>
            </a:r>
            <a:r>
              <a:rPr lang="en-US" altLang="zh-CN" sz="2800" dirty="0">
                <a:solidFill>
                  <a:prstClr val="black"/>
                </a:solidFill>
              </a:rPr>
              <a:t>Mini Batch K-means</a:t>
            </a:r>
            <a:r>
              <a:rPr lang="zh-CN" altLang="en-US" sz="2800" dirty="0">
                <a:solidFill>
                  <a:prstClr val="black"/>
                </a:solidFill>
              </a:rPr>
              <a:t>进行聚类的结果。</a:t>
            </a:r>
          </a:p>
        </p:txBody>
      </p:sp>
    </p:spTree>
    <p:extLst>
      <p:ext uri="{BB962C8B-B14F-4D97-AF65-F5344CB8AC3E}">
        <p14:creationId xmlns:p14="http://schemas.microsoft.com/office/powerpoint/2010/main" val="7905131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smtClean="0"/>
              <a:t>复习</a:t>
            </a:r>
            <a:endParaRPr lang="zh-CN" altLang="en-US" dirty="0"/>
          </a:p>
        </p:txBody>
      </p:sp>
      <p:sp>
        <p:nvSpPr>
          <p:cNvPr id="3" name="内容占位符 2"/>
          <p:cNvSpPr>
            <a:spLocks noGrp="1"/>
          </p:cNvSpPr>
          <p:nvPr>
            <p:ph idx="1"/>
          </p:nvPr>
        </p:nvSpPr>
        <p:spPr>
          <a:xfrm>
            <a:off x="457174" y="1604840"/>
            <a:ext cx="8228763" cy="5391045"/>
          </a:xfrm>
        </p:spPr>
        <p:txBody>
          <a:bodyPr/>
          <a:lstStyle/>
          <a:p>
            <a:pPr>
              <a:lnSpc>
                <a:spcPct val="120000"/>
              </a:lnSpc>
              <a:buFont typeface="Wingdings" panose="05000000000000000000" pitchFamily="2" charset="2"/>
              <a:buChar char="l"/>
            </a:pPr>
            <a:r>
              <a:rPr lang="zh-CN" altLang="en-US" sz="2800" dirty="0"/>
              <a:t>聚类是无监督算法，事先并不知道数据集会被分割成多少个簇及每一个簇的具体含义</a:t>
            </a:r>
            <a:r>
              <a:rPr lang="zh-CN" altLang="en-US" sz="2800" dirty="0" smtClean="0"/>
              <a:t>。</a:t>
            </a:r>
            <a:endParaRPr lang="en-US" altLang="zh-CN" sz="2800" dirty="0" smtClean="0"/>
          </a:p>
          <a:p>
            <a:pPr>
              <a:lnSpc>
                <a:spcPct val="120000"/>
              </a:lnSpc>
              <a:buFont typeface="Wingdings" panose="05000000000000000000" pitchFamily="2" charset="2"/>
              <a:buChar char="l"/>
            </a:pPr>
            <a:r>
              <a:rPr lang="zh-CN" altLang="en-US" sz="2800" dirty="0" smtClean="0"/>
              <a:t>聚类可以用于客户市场划分等商业行为、图像处理简化数据以及生物学等领域。</a:t>
            </a:r>
            <a:endParaRPr lang="en-US" altLang="zh-CN" sz="2800" dirty="0" smtClean="0"/>
          </a:p>
          <a:p>
            <a:pPr>
              <a:lnSpc>
                <a:spcPct val="120000"/>
              </a:lnSpc>
              <a:buFont typeface="Wingdings" panose="05000000000000000000" pitchFamily="2" charset="2"/>
              <a:buChar char="l"/>
            </a:pPr>
            <a:r>
              <a:rPr lang="zh-CN" altLang="en-US" sz="2800" dirty="0"/>
              <a:t>聚类的目标是：使得同一个簇内的数据对象的相似性尽可能大</a:t>
            </a:r>
            <a:r>
              <a:rPr lang="zh-CN" altLang="en-US" sz="2800" dirty="0" smtClean="0"/>
              <a:t>，不在</a:t>
            </a:r>
            <a:r>
              <a:rPr lang="zh-CN" altLang="en-US" sz="2800" dirty="0"/>
              <a:t>同一个簇中的数据对象的差异性也尽可能地大</a:t>
            </a:r>
            <a:r>
              <a:rPr lang="zh-CN" altLang="en-US" sz="2800" dirty="0" smtClean="0"/>
              <a:t>。</a:t>
            </a:r>
            <a:endParaRPr lang="en-US" altLang="zh-CN" sz="2800" dirty="0" smtClean="0"/>
          </a:p>
          <a:p>
            <a:pPr>
              <a:lnSpc>
                <a:spcPct val="120000"/>
              </a:lnSpc>
              <a:buFont typeface="Wingdings" panose="05000000000000000000" pitchFamily="2" charset="2"/>
              <a:buChar char="l"/>
            </a:pPr>
            <a:r>
              <a:rPr lang="zh-CN" altLang="en-US" sz="2800" dirty="0" smtClean="0"/>
              <a:t>相似性用相似度来表示，相似性可能与距离有关，也可能与距离无关。</a:t>
            </a:r>
            <a:endParaRPr lang="zh-CN" altLang="en-US"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3894554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smtClean="0"/>
              <a:t>复习</a:t>
            </a:r>
            <a:endParaRPr lang="zh-CN" altLang="en-US" dirty="0"/>
          </a:p>
        </p:txBody>
      </p:sp>
      <p:sp>
        <p:nvSpPr>
          <p:cNvPr id="3" name="内容占位符 2"/>
          <p:cNvSpPr>
            <a:spLocks noGrp="1"/>
          </p:cNvSpPr>
          <p:nvPr>
            <p:ph idx="1"/>
          </p:nvPr>
        </p:nvSpPr>
        <p:spPr/>
        <p:txBody>
          <a:bodyPr/>
          <a:lstStyle/>
          <a:p>
            <a:pPr>
              <a:lnSpc>
                <a:spcPct val="120000"/>
              </a:lnSpc>
              <a:buFont typeface="Wingdings" panose="05000000000000000000" pitchFamily="2" charset="2"/>
              <a:buChar char="l"/>
            </a:pPr>
            <a:r>
              <a:rPr lang="zh-CN" altLang="en-US" sz="2800" dirty="0" smtClean="0"/>
              <a:t>距离分为向量之间的距离和簇之间的距离。</a:t>
            </a:r>
            <a:endParaRPr lang="en-US" altLang="zh-CN" sz="2800" dirty="0" smtClean="0"/>
          </a:p>
          <a:p>
            <a:pPr>
              <a:lnSpc>
                <a:spcPct val="120000"/>
              </a:lnSpc>
              <a:buFont typeface="Wingdings" panose="05000000000000000000" pitchFamily="2" charset="2"/>
              <a:buChar char="l"/>
            </a:pPr>
            <a:r>
              <a:rPr lang="zh-CN" altLang="en-US" sz="2800" dirty="0"/>
              <a:t>向量之间的距离计算方式主要有闵可夫斯基距离、欧式距离、曼哈顿距离、切比雪夫距离、马氏距离、</a:t>
            </a:r>
            <a:r>
              <a:rPr lang="en-US" altLang="zh-CN" sz="2800" dirty="0" err="1"/>
              <a:t>Camberra</a:t>
            </a:r>
            <a:r>
              <a:rPr lang="zh-CN" altLang="en-US" sz="2800" dirty="0"/>
              <a:t>距离、汉明距离等。</a:t>
            </a:r>
          </a:p>
          <a:p>
            <a:pPr>
              <a:lnSpc>
                <a:spcPct val="120000"/>
              </a:lnSpc>
              <a:buFont typeface="Wingdings" panose="05000000000000000000" pitchFamily="2" charset="2"/>
              <a:buChar char="l"/>
            </a:pPr>
            <a:r>
              <a:rPr lang="zh-CN" altLang="en-US" sz="2800" dirty="0" smtClean="0"/>
              <a:t>簇之间的距离包括最近点法、最远点法、平均值法、中值法和中心点法。</a:t>
            </a:r>
            <a:endParaRPr lang="en-US" altLang="zh-CN" sz="2800" dirty="0" smtClean="0"/>
          </a:p>
          <a:p>
            <a:pPr>
              <a:lnSpc>
                <a:spcPct val="120000"/>
              </a:lnSpc>
              <a:buFont typeface="Wingdings" panose="05000000000000000000" pitchFamily="2" charset="2"/>
              <a:buChar char="l"/>
            </a:pPr>
            <a:r>
              <a:rPr lang="zh-CN" altLang="en-US" sz="2800" dirty="0"/>
              <a:t>现实世界中数据大体上都是不完整，不一致的脏数据，无法直接</a:t>
            </a:r>
            <a:r>
              <a:rPr lang="zh-CN" altLang="en-US" sz="2800" dirty="0" smtClean="0"/>
              <a:t>使用，需要进行预处理。</a:t>
            </a:r>
            <a:endParaRPr lang="zh-CN" altLang="en-US" sz="2800" dirty="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3568422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smtClean="0"/>
              <a:t>复习</a:t>
            </a:r>
            <a:endParaRPr lang="zh-CN" altLang="en-US" dirty="0"/>
          </a:p>
        </p:txBody>
      </p:sp>
      <p:sp>
        <p:nvSpPr>
          <p:cNvPr id="3" name="内容占位符 2"/>
          <p:cNvSpPr>
            <a:spLocks noGrp="1"/>
          </p:cNvSpPr>
          <p:nvPr>
            <p:ph idx="1"/>
          </p:nvPr>
        </p:nvSpPr>
        <p:spPr/>
        <p:txBody>
          <a:bodyPr/>
          <a:lstStyle/>
          <a:p>
            <a:pPr>
              <a:lnSpc>
                <a:spcPct val="120000"/>
              </a:lnSpc>
              <a:buFont typeface="Wingdings" panose="05000000000000000000" pitchFamily="2" charset="2"/>
              <a:buChar char="l"/>
            </a:pPr>
            <a:r>
              <a:rPr lang="zh-CN" altLang="en-US" sz="2800" dirty="0" smtClean="0"/>
              <a:t>维度的</a:t>
            </a:r>
            <a:r>
              <a:rPr lang="zh-CN" altLang="en-US" sz="2800" dirty="0"/>
              <a:t>增加是的数据处理的难度及成本都大大</a:t>
            </a:r>
            <a:r>
              <a:rPr lang="zh-CN" altLang="en-US" sz="2800" dirty="0" smtClean="0"/>
              <a:t>增加，甚至导致维数灾难，所以需要降维。</a:t>
            </a:r>
            <a:endParaRPr lang="en-US" altLang="zh-CN" sz="2800" dirty="0" smtClean="0"/>
          </a:p>
          <a:p>
            <a:pPr>
              <a:lnSpc>
                <a:spcPct val="120000"/>
              </a:lnSpc>
              <a:buFont typeface="Wingdings" panose="05000000000000000000" pitchFamily="2" charset="2"/>
              <a:buChar char="l"/>
            </a:pPr>
            <a:r>
              <a:rPr lang="zh-CN" altLang="en-US" sz="2800" dirty="0" smtClean="0"/>
              <a:t>数据的各个维度之间可能存在相关性，因此统计</a:t>
            </a:r>
            <a:r>
              <a:rPr lang="zh-CN" altLang="en-US" sz="2800" dirty="0"/>
              <a:t>后的数据反应的信息存在</a:t>
            </a:r>
            <a:r>
              <a:rPr lang="zh-CN" altLang="en-US" sz="2800" dirty="0" smtClean="0"/>
              <a:t>冗余，且</a:t>
            </a:r>
            <a:r>
              <a:rPr lang="zh-CN" altLang="en-US" sz="2800" dirty="0"/>
              <a:t>各维度数据的重要性不同</a:t>
            </a:r>
            <a:r>
              <a:rPr lang="zh-CN" altLang="en-US" sz="2800" dirty="0" smtClean="0"/>
              <a:t>，使得降维成为可能。</a:t>
            </a:r>
            <a:endParaRPr lang="en-US" altLang="zh-CN" sz="2800" dirty="0" smtClean="0"/>
          </a:p>
          <a:p>
            <a:pPr>
              <a:lnSpc>
                <a:spcPct val="120000"/>
              </a:lnSpc>
              <a:buFont typeface="Wingdings" panose="05000000000000000000" pitchFamily="2" charset="2"/>
              <a:buChar char="l"/>
            </a:pPr>
            <a:r>
              <a:rPr lang="zh-CN" altLang="en-US" sz="2800" dirty="0"/>
              <a:t>在一定范围</a:t>
            </a:r>
            <a:r>
              <a:rPr lang="zh-CN" altLang="en-US" sz="2800" dirty="0" smtClean="0"/>
              <a:t>内降维可以提高算法的效果。</a:t>
            </a:r>
            <a:endParaRPr lang="zh-CN" altLang="en-US" sz="2800" dirty="0"/>
          </a:p>
        </p:txBody>
      </p:sp>
    </p:spTree>
    <p:extLst>
      <p:ext uri="{BB962C8B-B14F-4D97-AF65-F5344CB8AC3E}">
        <p14:creationId xmlns:p14="http://schemas.microsoft.com/office/powerpoint/2010/main" val="4253492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smtClean="0"/>
              <a:t>复习</a:t>
            </a:r>
            <a:endParaRPr lang="zh-CN" altLang="en-US" dirty="0"/>
          </a:p>
        </p:txBody>
      </p:sp>
      <p:sp>
        <p:nvSpPr>
          <p:cNvPr id="3" name="内容占位符 2"/>
          <p:cNvSpPr>
            <a:spLocks noGrp="1"/>
          </p:cNvSpPr>
          <p:nvPr>
            <p:ph idx="1"/>
          </p:nvPr>
        </p:nvSpPr>
        <p:spPr/>
        <p:txBody>
          <a:bodyPr/>
          <a:lstStyle/>
          <a:p>
            <a:pPr>
              <a:lnSpc>
                <a:spcPct val="120000"/>
              </a:lnSpc>
              <a:buFont typeface="Wingdings" panose="05000000000000000000" pitchFamily="2" charset="2"/>
              <a:buChar char="l"/>
            </a:pPr>
            <a:r>
              <a:rPr lang="en-US" altLang="zh-CN" sz="2800" dirty="0" smtClean="0"/>
              <a:t>k-means(k-</a:t>
            </a:r>
            <a:r>
              <a:rPr lang="zh-CN" altLang="en-US" sz="2800" dirty="0"/>
              <a:t>均值</a:t>
            </a:r>
            <a:r>
              <a:rPr lang="en-US" altLang="zh-CN" sz="2800" dirty="0"/>
              <a:t>)</a:t>
            </a:r>
            <a:r>
              <a:rPr lang="zh-CN" altLang="en-US" sz="2800" dirty="0" smtClean="0"/>
              <a:t>算法中的</a:t>
            </a:r>
            <a:r>
              <a:rPr lang="en-US" altLang="zh-CN" sz="2800" dirty="0" smtClean="0"/>
              <a:t>k</a:t>
            </a:r>
            <a:r>
              <a:rPr lang="zh-CN" altLang="en-US" sz="2800" dirty="0" smtClean="0"/>
              <a:t>为正整数表示数据集将被分为</a:t>
            </a:r>
            <a:r>
              <a:rPr lang="en-US" altLang="zh-CN" sz="2800" dirty="0" smtClean="0"/>
              <a:t>k</a:t>
            </a:r>
            <a:r>
              <a:rPr lang="zh-CN" altLang="en-US" sz="2800" dirty="0" smtClean="0"/>
              <a:t>个簇，均值表示每个簇所有数据点的举止可以作为该簇的质心，代表该簇所在的位置。</a:t>
            </a:r>
            <a:endParaRPr lang="en-US" altLang="zh-CN" sz="2800" dirty="0" smtClean="0"/>
          </a:p>
          <a:p>
            <a:pPr>
              <a:lnSpc>
                <a:spcPct val="120000"/>
              </a:lnSpc>
              <a:buFont typeface="Wingdings" panose="05000000000000000000" pitchFamily="2" charset="2"/>
              <a:buChar char="l"/>
            </a:pPr>
            <a:r>
              <a:rPr lang="en-US" altLang="zh-CN" sz="2800" dirty="0" smtClean="0"/>
              <a:t>k-means</a:t>
            </a:r>
            <a:r>
              <a:rPr lang="zh-CN" altLang="en-US" sz="2800" dirty="0" smtClean="0"/>
              <a:t>算法的评价指标为</a:t>
            </a:r>
            <a:r>
              <a:rPr lang="en-US" altLang="zh-CN" sz="2800" dirty="0" smtClean="0"/>
              <a:t>SSE</a:t>
            </a:r>
            <a:r>
              <a:rPr lang="zh-CN" altLang="en-US" sz="2800" dirty="0" smtClean="0"/>
              <a:t>。</a:t>
            </a:r>
            <a:endParaRPr lang="en-US" altLang="zh-CN" sz="2800" dirty="0" smtClean="0"/>
          </a:p>
          <a:p>
            <a:pPr>
              <a:lnSpc>
                <a:spcPct val="120000"/>
              </a:lnSpc>
              <a:buFont typeface="Wingdings" panose="05000000000000000000" pitchFamily="2" charset="2"/>
              <a:buChar char="l"/>
            </a:pPr>
            <a:r>
              <a:rPr lang="en-US" altLang="zh-CN" sz="2800" dirty="0"/>
              <a:t>k-means</a:t>
            </a:r>
            <a:r>
              <a:rPr lang="zh-CN" altLang="en-US" sz="2800" dirty="0" smtClean="0"/>
              <a:t>算法主要分两步：根据质心位置确定各个数据点属于那个簇以及根据数据点的均值重新确定质心的位置，在这两步中</a:t>
            </a:r>
            <a:r>
              <a:rPr lang="en-US" altLang="zh-CN" sz="2800" dirty="0" smtClean="0"/>
              <a:t>SSE</a:t>
            </a:r>
            <a:r>
              <a:rPr lang="zh-CN" altLang="en-US" sz="2800" dirty="0" smtClean="0"/>
              <a:t>均在减小。</a:t>
            </a:r>
            <a:endParaRPr lang="en-US" altLang="zh-CN" sz="2800" dirty="0" smtClean="0"/>
          </a:p>
          <a:p>
            <a:pPr>
              <a:lnSpc>
                <a:spcPct val="120000"/>
              </a:lnSpc>
              <a:buFont typeface="Wingdings" panose="05000000000000000000" pitchFamily="2" charset="2"/>
              <a:buChar char="l"/>
            </a:pPr>
            <a:r>
              <a:rPr lang="en-US" altLang="zh-CN" sz="2800" dirty="0" smtClean="0"/>
              <a:t>SSE</a:t>
            </a:r>
            <a:r>
              <a:rPr lang="zh-CN" altLang="en-US" sz="2800" dirty="0" smtClean="0"/>
              <a:t>为非凸函数，所以</a:t>
            </a:r>
            <a:r>
              <a:rPr lang="en-US" altLang="zh-CN" sz="2800" dirty="0"/>
              <a:t>k-means</a:t>
            </a:r>
            <a:r>
              <a:rPr lang="zh-CN" altLang="en-US" sz="2800" dirty="0" smtClean="0"/>
              <a:t>算法可能收敛到局部最小值。</a:t>
            </a:r>
            <a:endParaRPr lang="en-US" altLang="zh-CN" sz="2800" dirty="0" smtClean="0"/>
          </a:p>
        </p:txBody>
      </p:sp>
    </p:spTree>
    <p:extLst>
      <p:ext uri="{BB962C8B-B14F-4D97-AF65-F5344CB8AC3E}">
        <p14:creationId xmlns:p14="http://schemas.microsoft.com/office/powerpoint/2010/main" val="178492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a:t>复习</a:t>
            </a:r>
          </a:p>
        </p:txBody>
      </p:sp>
      <p:sp>
        <p:nvSpPr>
          <p:cNvPr id="3" name="内容占位符 2"/>
          <p:cNvSpPr>
            <a:spLocks noGrp="1"/>
          </p:cNvSpPr>
          <p:nvPr>
            <p:ph idx="1"/>
          </p:nvPr>
        </p:nvSpPr>
        <p:spPr/>
        <p:txBody>
          <a:bodyPr/>
          <a:lstStyle/>
          <a:p>
            <a:pPr>
              <a:lnSpc>
                <a:spcPct val="120000"/>
              </a:lnSpc>
              <a:buFont typeface="Wingdings" panose="05000000000000000000" pitchFamily="2" charset="2"/>
              <a:buChar char="l"/>
            </a:pPr>
            <a:r>
              <a:rPr lang="en-US" altLang="zh-CN" sz="2800" dirty="0" smtClean="0"/>
              <a:t>k-means</a:t>
            </a:r>
            <a:r>
              <a:rPr lang="zh-CN" altLang="en-US" sz="2800" dirty="0" smtClean="0"/>
              <a:t>算法实现简单，时间复杂度较低。</a:t>
            </a:r>
            <a:endParaRPr lang="en-US" altLang="zh-CN" sz="2800" dirty="0" smtClean="0"/>
          </a:p>
          <a:p>
            <a:pPr>
              <a:lnSpc>
                <a:spcPct val="120000"/>
              </a:lnSpc>
              <a:buFont typeface="Wingdings" panose="05000000000000000000" pitchFamily="2" charset="2"/>
              <a:buChar char="l"/>
            </a:pPr>
            <a:r>
              <a:rPr lang="en-US" altLang="zh-CN" sz="2800" dirty="0" smtClean="0"/>
              <a:t>k</a:t>
            </a:r>
            <a:r>
              <a:rPr lang="zh-CN" altLang="en-US" sz="2800" dirty="0" smtClean="0"/>
              <a:t>的选择可以用经验法、肘部法则、密度法等</a:t>
            </a:r>
            <a:endParaRPr lang="en-US" altLang="zh-CN" sz="2800" dirty="0" smtClean="0"/>
          </a:p>
          <a:p>
            <a:pPr>
              <a:lnSpc>
                <a:spcPct val="120000"/>
              </a:lnSpc>
              <a:buFont typeface="Wingdings" panose="05000000000000000000" pitchFamily="2" charset="2"/>
              <a:buChar char="l"/>
            </a:pPr>
            <a:r>
              <a:rPr lang="zh-CN" altLang="en-US" sz="2800" dirty="0" smtClean="0"/>
              <a:t>初始质心可以用</a:t>
            </a:r>
            <a:r>
              <a:rPr lang="en-US" altLang="zh-CN" sz="2800" dirty="0" smtClean="0"/>
              <a:t>k-means++</a:t>
            </a:r>
            <a:r>
              <a:rPr lang="zh-CN" altLang="en-US" sz="2800" dirty="0" smtClean="0"/>
              <a:t>算法确定，避免出现收敛于局部最小值。也可以用二分</a:t>
            </a:r>
            <a:r>
              <a:rPr lang="en-US" altLang="zh-CN" sz="2800" dirty="0" smtClean="0"/>
              <a:t>k-means</a:t>
            </a:r>
            <a:r>
              <a:rPr lang="zh-CN" altLang="en-US" sz="2800" dirty="0" smtClean="0"/>
              <a:t>算法避免收敛于局部最小值。</a:t>
            </a:r>
            <a:endParaRPr lang="en-US" altLang="zh-CN" sz="2800" dirty="0" smtClean="0"/>
          </a:p>
          <a:p>
            <a:pPr>
              <a:lnSpc>
                <a:spcPct val="120000"/>
              </a:lnSpc>
              <a:buFont typeface="Wingdings" panose="05000000000000000000" pitchFamily="2" charset="2"/>
              <a:buChar char="l"/>
            </a:pPr>
            <a:r>
              <a:rPr lang="zh-CN" altLang="en-US" sz="2800" dirty="0" smtClean="0"/>
              <a:t>对噪声点和离群的敏感的问题可以通过</a:t>
            </a:r>
            <a:r>
              <a:rPr lang="en-US" altLang="zh-CN" sz="2800" dirty="0" smtClean="0"/>
              <a:t>k-</a:t>
            </a:r>
            <a:r>
              <a:rPr lang="en-US" altLang="zh-CN" sz="2800" dirty="0" err="1" smtClean="0"/>
              <a:t>medoids</a:t>
            </a:r>
            <a:r>
              <a:rPr lang="zh-CN" altLang="en-US" sz="2800" dirty="0" smtClean="0"/>
              <a:t>算法解决。</a:t>
            </a:r>
            <a:endParaRPr lang="en-US" altLang="zh-CN" sz="2800" dirty="0" smtClean="0"/>
          </a:p>
          <a:p>
            <a:pPr>
              <a:lnSpc>
                <a:spcPct val="120000"/>
              </a:lnSpc>
              <a:buFont typeface="Wingdings" panose="05000000000000000000" pitchFamily="2" charset="2"/>
              <a:buChar char="l"/>
            </a:pPr>
            <a:r>
              <a:rPr lang="zh-CN" altLang="en-US" sz="2800" dirty="0"/>
              <a:t>不</a:t>
            </a:r>
            <a:r>
              <a:rPr lang="zh-CN" altLang="en-US" sz="2800" dirty="0" smtClean="0"/>
              <a:t>适合非球状簇的问题可以通过核</a:t>
            </a:r>
            <a:r>
              <a:rPr lang="en-US" altLang="zh-CN" sz="2800" dirty="0" smtClean="0"/>
              <a:t>k-means</a:t>
            </a:r>
            <a:r>
              <a:rPr lang="zh-CN" altLang="en-US" sz="2800" dirty="0" smtClean="0"/>
              <a:t>算法解决</a:t>
            </a:r>
            <a:endParaRPr lang="en-US" altLang="zh-CN" sz="2800" dirty="0" smtClean="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1577520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smtClean="0"/>
              <a:t>复习</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zh-CN" altLang="en-US" sz="2800" dirty="0" smtClean="0"/>
              <a:t>不适合非数值型数据的问题可以用</a:t>
            </a:r>
            <a:r>
              <a:rPr lang="en-US" altLang="zh-CN" sz="2800" dirty="0"/>
              <a:t>k-modes</a:t>
            </a:r>
            <a:r>
              <a:rPr lang="zh-CN" altLang="en-US" sz="2800" dirty="0" smtClean="0"/>
              <a:t>算法算法解决。</a:t>
            </a:r>
            <a:endParaRPr lang="en-US" altLang="zh-CN" sz="2800" dirty="0" smtClean="0"/>
          </a:p>
          <a:p>
            <a:pPr>
              <a:buFont typeface="Wingdings" panose="05000000000000000000" pitchFamily="2" charset="2"/>
              <a:buChar char="l"/>
            </a:pPr>
            <a:r>
              <a:rPr lang="zh-CN" altLang="en-US" sz="2800" dirty="0"/>
              <a:t>数据</a:t>
            </a:r>
            <a:r>
              <a:rPr lang="zh-CN" altLang="en-US" sz="2800" dirty="0" smtClean="0"/>
              <a:t>量比较多时可以用</a:t>
            </a:r>
            <a:r>
              <a:rPr lang="en-US" altLang="zh-CN" sz="2800" dirty="0"/>
              <a:t>Mini Batch(</a:t>
            </a:r>
            <a:r>
              <a:rPr lang="zh-CN" altLang="en-US" sz="2800" dirty="0"/>
              <a:t>分批处理</a:t>
            </a:r>
            <a:r>
              <a:rPr lang="en-US" altLang="zh-CN" sz="2800" dirty="0"/>
              <a:t>) k-means</a:t>
            </a:r>
            <a:r>
              <a:rPr lang="zh-CN" altLang="en-US" sz="2800" dirty="0" smtClean="0"/>
              <a:t>算法提高效率。</a:t>
            </a:r>
            <a:endParaRPr lang="en-US" altLang="zh-CN" sz="2800" dirty="0" smtClean="0"/>
          </a:p>
          <a:p>
            <a:pPr>
              <a:buFont typeface="Wingdings" panose="05000000000000000000" pitchFamily="2" charset="2"/>
              <a:buChar char="l"/>
            </a:pPr>
            <a:endParaRPr lang="zh-CN" altLang="en-US" sz="2800" dirty="0"/>
          </a:p>
        </p:txBody>
      </p:sp>
    </p:spTree>
    <p:extLst>
      <p:ext uri="{BB962C8B-B14F-4D97-AF65-F5344CB8AC3E}">
        <p14:creationId xmlns:p14="http://schemas.microsoft.com/office/powerpoint/2010/main" val="411872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Figure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642" y="2057401"/>
            <a:ext cx="4026716" cy="3394472"/>
          </a:xfrm>
        </p:spPr>
      </p:pic>
      <p:sp>
        <p:nvSpPr>
          <p:cNvPr id="3" name="TextBox 2"/>
          <p:cNvSpPr txBox="1"/>
          <p:nvPr/>
        </p:nvSpPr>
        <p:spPr>
          <a:xfrm>
            <a:off x="1457198" y="2757714"/>
            <a:ext cx="615553" cy="1528624"/>
          </a:xfrm>
          <a:prstGeom prst="rect">
            <a:avLst/>
          </a:prstGeom>
          <a:noFill/>
        </p:spPr>
        <p:txBody>
          <a:bodyPr vert="eaVert" wrap="none" rtlCol="0">
            <a:spAutoFit/>
          </a:bodyPr>
          <a:lstStyle/>
          <a:p>
            <a:r>
              <a:rPr lang="zh-CN" altLang="en-US" sz="2800" dirty="0" smtClean="0"/>
              <a:t>重新分簇</a:t>
            </a:r>
            <a:endParaRPr lang="zh-CN" altLang="en-US" sz="2800" dirty="0"/>
          </a:p>
        </p:txBody>
      </p:sp>
    </p:spTree>
    <p:extLst>
      <p:ext uri="{BB962C8B-B14F-4D97-AF65-F5344CB8AC3E}">
        <p14:creationId xmlns:p14="http://schemas.microsoft.com/office/powerpoint/2010/main" val="17808160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buNone/>
            </a:pPr>
            <a:r>
              <a:rPr lang="zh-CN" altLang="en-US" dirty="0" smtClean="0"/>
              <a:t>第三节 </a:t>
            </a:r>
            <a:r>
              <a:rPr lang="en-US" altLang="zh-CN" dirty="0" smtClean="0"/>
              <a:t>K-means</a:t>
            </a:r>
            <a:r>
              <a:rPr lang="zh-CN" altLang="en-US" dirty="0" smtClean="0"/>
              <a:t>算法实现</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891443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title"/>
          </p:nvPr>
        </p:nvSpPr>
        <p:spPr/>
        <p:txBody>
          <a:bodyPr>
            <a:norm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buNone/>
            </a:pPr>
            <a:r>
              <a:rPr lang="zh-CN" altLang="en-US" sz="4000" dirty="0"/>
              <a:t>伪代码</a:t>
            </a:r>
            <a:endParaRPr lang="en-US" altLang="zh-CN" sz="4000" dirty="0"/>
          </a:p>
        </p:txBody>
      </p:sp>
      <p:sp>
        <p:nvSpPr>
          <p:cNvPr id="3" name="文本占位符 2"/>
          <p:cNvSpPr txBox="1">
            <a:spLocks noGrp="1"/>
          </p:cNvSpPr>
          <p:nvPr>
            <p:ph idx="1"/>
          </p:nvPr>
        </p:nvSpPr>
        <p:spPr>
          <a:xfrm>
            <a:off x="628650" y="1825625"/>
            <a:ext cx="7886700" cy="4836432"/>
          </a:xfrm>
        </p:spPr>
        <p:txBody>
          <a:bodyPr>
            <a:normAutofit fontScale="85000" lnSpcReduction="20000"/>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Noto Sans CJK SC Regular" pitchFamily="2"/>
                <a:cs typeface="FreeSans"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Noto Sans CJK SC Regular" pitchFamily="2"/>
                <a:cs typeface="FreeSans"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Noto Sans CJK SC Regular" pitchFamily="2"/>
                <a:cs typeface="FreeSans"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Noto Sans CJK SC Regular" pitchFamily="2"/>
                <a:cs typeface="FreeSans"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Noto Sans CJK SC Regular" pitchFamily="2"/>
                <a:cs typeface="FreeSans" pitchFamily="2"/>
              </a:defRPr>
            </a:lvl9pPr>
          </a:lstStyle>
          <a:p>
            <a:pPr marL="0" indent="0">
              <a:spcBef>
                <a:spcPts val="193"/>
              </a:spcBef>
              <a:buNone/>
              <a:tabLst>
                <a:tab pos="0" algn="l"/>
              </a:tabLst>
            </a:pPr>
            <a:r>
              <a:rPr lang="zh-CN" altLang="en-US" dirty="0">
                <a:solidFill>
                  <a:srgbClr val="000000"/>
                </a:solidFill>
                <a:latin typeface="Calibri"/>
              </a:rPr>
              <a:t>创建</a:t>
            </a:r>
            <a:r>
              <a:rPr lang="en-US" altLang="zh-CN" dirty="0">
                <a:solidFill>
                  <a:srgbClr val="000000"/>
                </a:solidFill>
                <a:latin typeface="Calibri"/>
              </a:rPr>
              <a:t>k</a:t>
            </a:r>
            <a:r>
              <a:rPr lang="zh-CN" altLang="en-US" dirty="0">
                <a:solidFill>
                  <a:srgbClr val="000000"/>
                </a:solidFill>
                <a:latin typeface="Calibri"/>
              </a:rPr>
              <a:t>个点作为初始的质心点（</a:t>
            </a:r>
            <a:r>
              <a:rPr lang="zh-CN" altLang="en-US" dirty="0">
                <a:solidFill>
                  <a:srgbClr val="FF0000"/>
                </a:solidFill>
                <a:latin typeface="Calibri"/>
              </a:rPr>
              <a:t>随机选择</a:t>
            </a:r>
            <a:r>
              <a:rPr lang="zh-CN" altLang="en-US" dirty="0">
                <a:solidFill>
                  <a:srgbClr val="000000"/>
                </a:solidFill>
                <a:latin typeface="Calibri"/>
              </a:rPr>
              <a:t>）</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当任意一个点的簇分配结果</a:t>
            </a:r>
            <a:r>
              <a:rPr lang="zh-CN" altLang="en-US" dirty="0">
                <a:solidFill>
                  <a:srgbClr val="FF0000"/>
                </a:solidFill>
                <a:latin typeface="Calibri"/>
              </a:rPr>
              <a:t>发生改变</a:t>
            </a:r>
            <a:r>
              <a:rPr lang="zh-CN" altLang="en-US" dirty="0">
                <a:solidFill>
                  <a:srgbClr val="000000"/>
                </a:solidFill>
                <a:latin typeface="Calibri"/>
              </a:rPr>
              <a:t>时</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       对数据集中的每一个数据点</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              对每一个质心</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                     计算质心与数据点的距离</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              将数据点分配到距离</a:t>
            </a:r>
            <a:r>
              <a:rPr lang="zh-CN" altLang="en-US" dirty="0">
                <a:solidFill>
                  <a:srgbClr val="FF0000"/>
                </a:solidFill>
                <a:latin typeface="Calibri"/>
              </a:rPr>
              <a:t>最近</a:t>
            </a:r>
            <a:r>
              <a:rPr lang="zh-CN" altLang="en-US" dirty="0">
                <a:solidFill>
                  <a:srgbClr val="000000"/>
                </a:solidFill>
                <a:latin typeface="Calibri"/>
              </a:rPr>
              <a:t>的簇</a:t>
            </a:r>
          </a:p>
          <a:p>
            <a:pPr marL="0" indent="0">
              <a:spcBef>
                <a:spcPts val="193"/>
              </a:spcBef>
              <a:buNone/>
              <a:tabLst>
                <a:tab pos="0" algn="l"/>
              </a:tabLst>
            </a:pPr>
            <a:endParaRPr lang="zh-CN" altLang="en-US" spc="-204" dirty="0"/>
          </a:p>
          <a:p>
            <a:pPr marL="0" indent="0">
              <a:spcBef>
                <a:spcPts val="193"/>
              </a:spcBef>
              <a:buNone/>
              <a:tabLst>
                <a:tab pos="0" algn="l"/>
              </a:tabLst>
            </a:pPr>
            <a:r>
              <a:rPr lang="zh-CN" altLang="en-US" dirty="0">
                <a:solidFill>
                  <a:srgbClr val="000000"/>
                </a:solidFill>
                <a:latin typeface="Calibri"/>
              </a:rPr>
              <a:t>       对每一个簇，计算簇中所有点的</a:t>
            </a:r>
            <a:r>
              <a:rPr lang="zh-CN" altLang="en-US" dirty="0">
                <a:solidFill>
                  <a:srgbClr val="FF0000"/>
                </a:solidFill>
                <a:latin typeface="Calibri"/>
              </a:rPr>
              <a:t>均值</a:t>
            </a:r>
            <a:r>
              <a:rPr lang="zh-CN" altLang="en-US" dirty="0">
                <a:solidFill>
                  <a:srgbClr val="000000"/>
                </a:solidFill>
                <a:latin typeface="Calibri"/>
              </a:rPr>
              <a:t>，并将均</a:t>
            </a:r>
            <a:endParaRPr lang="en-US" altLang="zh-CN" dirty="0">
              <a:solidFill>
                <a:srgbClr val="000000"/>
              </a:solidFill>
              <a:latin typeface="Calibri"/>
            </a:endParaRPr>
          </a:p>
          <a:p>
            <a:pPr marL="0" indent="0">
              <a:spcBef>
                <a:spcPts val="193"/>
              </a:spcBef>
              <a:buNone/>
              <a:tabLst>
                <a:tab pos="0" algn="l"/>
              </a:tabLst>
            </a:pPr>
            <a:endParaRPr lang="en-US" altLang="zh-CN" dirty="0">
              <a:solidFill>
                <a:srgbClr val="000000"/>
              </a:solidFill>
              <a:latin typeface="Calibri"/>
            </a:endParaRPr>
          </a:p>
          <a:p>
            <a:pPr marL="0" indent="0">
              <a:spcBef>
                <a:spcPts val="193"/>
              </a:spcBef>
              <a:buNone/>
              <a:tabLst>
                <a:tab pos="0" algn="l"/>
              </a:tabLst>
            </a:pPr>
            <a:r>
              <a:rPr lang="zh-CN" altLang="en-US" dirty="0">
                <a:solidFill>
                  <a:srgbClr val="000000"/>
                </a:solidFill>
                <a:latin typeface="Calibri"/>
              </a:rPr>
              <a:t>值作为质心</a:t>
            </a:r>
          </a:p>
        </p:txBody>
      </p:sp>
    </p:spTree>
    <p:extLst>
      <p:ext uri="{BB962C8B-B14F-4D97-AF65-F5344CB8AC3E}">
        <p14:creationId xmlns:p14="http://schemas.microsoft.com/office/powerpoint/2010/main" val="3073424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smtClean="0"/>
              <a:t>几个辅助函数</a:t>
            </a:r>
            <a:endParaRPr lang="zh-CN" altLang="en-US" dirty="0"/>
          </a:p>
        </p:txBody>
      </p:sp>
      <p:sp>
        <p:nvSpPr>
          <p:cNvPr id="3" name="内容占位符 2"/>
          <p:cNvSpPr>
            <a:spLocks noGrp="1"/>
          </p:cNvSpPr>
          <p:nvPr>
            <p:ph idx="1"/>
          </p:nvPr>
        </p:nvSpPr>
        <p:spPr/>
        <p:txBody>
          <a:bodyPr/>
          <a:lstStyle/>
          <a:p>
            <a:pPr marL="108000" indent="0">
              <a:buNone/>
            </a:pPr>
            <a:r>
              <a:rPr lang="en-US" altLang="zh-CN" sz="2800" dirty="0" smtClean="0"/>
              <a:t>1.</a:t>
            </a:r>
            <a:r>
              <a:rPr lang="zh-CN" altLang="en-US" sz="2800" dirty="0" smtClean="0"/>
              <a:t>随机生成数据集并存储到文档中</a:t>
            </a:r>
            <a:endParaRPr lang="en-US" altLang="zh-CN" sz="2800" dirty="0" smtClean="0"/>
          </a:p>
          <a:p>
            <a:pPr marL="108000" indent="0">
              <a:buNone/>
            </a:pPr>
            <a:r>
              <a:rPr lang="en-US" altLang="zh-CN" sz="2800" dirty="0" smtClean="0"/>
              <a:t>2.</a:t>
            </a:r>
            <a:r>
              <a:rPr lang="zh-CN" altLang="en-US" sz="2800" dirty="0" smtClean="0"/>
              <a:t>将文档中的数据集导入到一个列表中</a:t>
            </a:r>
            <a:endParaRPr lang="en-US" altLang="zh-CN" sz="2800" dirty="0" smtClean="0"/>
          </a:p>
          <a:p>
            <a:pPr marL="108000" indent="0">
              <a:buNone/>
            </a:pPr>
            <a:r>
              <a:rPr lang="en-US" altLang="zh-CN" sz="2800" dirty="0" smtClean="0"/>
              <a:t>3.</a:t>
            </a:r>
            <a:r>
              <a:rPr lang="zh-CN" altLang="en-US" sz="2800" dirty="0" smtClean="0"/>
              <a:t>计算两个向量的欧式距离</a:t>
            </a:r>
            <a:endParaRPr lang="en-US" altLang="zh-CN" sz="2800" dirty="0" smtClean="0"/>
          </a:p>
          <a:p>
            <a:pPr marL="108000" indent="0">
              <a:buNone/>
            </a:pPr>
            <a:r>
              <a:rPr lang="en-US" altLang="zh-CN" sz="2800" dirty="0" smtClean="0"/>
              <a:t>4.</a:t>
            </a:r>
            <a:r>
              <a:rPr lang="zh-CN" altLang="en-US" sz="2800" dirty="0" smtClean="0"/>
              <a:t>为数据集构建一个包含</a:t>
            </a:r>
            <a:r>
              <a:rPr lang="en-US" altLang="zh-CN" sz="2800" dirty="0" smtClean="0"/>
              <a:t>k</a:t>
            </a:r>
            <a:r>
              <a:rPr lang="zh-CN" altLang="en-US" sz="2800" dirty="0" smtClean="0"/>
              <a:t>个随机质心的集合。</a:t>
            </a:r>
            <a:endParaRPr lang="zh-CN" altLang="en-US" sz="2800" dirty="0"/>
          </a:p>
        </p:txBody>
      </p:sp>
    </p:spTree>
    <p:extLst>
      <p:ext uri="{BB962C8B-B14F-4D97-AF65-F5344CB8AC3E}">
        <p14:creationId xmlns:p14="http://schemas.microsoft.com/office/powerpoint/2010/main" val="927747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a:t>随机生成数据集并存储到文档</a:t>
            </a:r>
            <a:r>
              <a:rPr lang="zh-CN" altLang="en-US" dirty="0" smtClean="0"/>
              <a:t>中</a:t>
            </a:r>
            <a:endParaRPr lang="zh-CN" altLang="en-US" dirty="0"/>
          </a:p>
        </p:txBody>
      </p:sp>
      <p:sp>
        <p:nvSpPr>
          <p:cNvPr id="3" name="内容占位符 2"/>
          <p:cNvSpPr>
            <a:spLocks noGrp="1"/>
          </p:cNvSpPr>
          <p:nvPr>
            <p:ph idx="1"/>
          </p:nvPr>
        </p:nvSpPr>
        <p:spPr>
          <a:xfrm>
            <a:off x="457174" y="1604841"/>
            <a:ext cx="8228763" cy="4737902"/>
          </a:xfrm>
        </p:spPr>
        <p:txBody>
          <a:bodyPr/>
          <a:lstStyle/>
          <a:p>
            <a:pPr marL="108000" indent="0">
              <a:buNone/>
            </a:pPr>
            <a:r>
              <a:rPr lang="zh-CN" altLang="en-US" sz="2800" dirty="0" smtClean="0"/>
              <a:t>要求：</a:t>
            </a:r>
            <a:endParaRPr lang="en-US" altLang="zh-CN" sz="2800" dirty="0" smtClean="0"/>
          </a:p>
          <a:p>
            <a:pPr marL="108000" indent="0">
              <a:buNone/>
            </a:pPr>
            <a:r>
              <a:rPr lang="en-US" altLang="zh-CN" sz="2800" dirty="0" smtClean="0"/>
              <a:t>1.</a:t>
            </a:r>
            <a:r>
              <a:rPr lang="zh-CN" altLang="en-US" sz="2800" dirty="0" smtClean="0"/>
              <a:t>随机生成的数据集应分为</a:t>
            </a:r>
            <a:r>
              <a:rPr lang="en-US" altLang="zh-CN" sz="2800" dirty="0" smtClean="0"/>
              <a:t>4</a:t>
            </a:r>
            <a:r>
              <a:rPr lang="zh-CN" altLang="en-US" sz="2800" dirty="0" smtClean="0"/>
              <a:t>个簇；</a:t>
            </a:r>
            <a:endParaRPr lang="en-US" altLang="zh-CN" sz="2800" dirty="0" smtClean="0"/>
          </a:p>
          <a:p>
            <a:pPr marL="108000" indent="0">
              <a:buNone/>
            </a:pPr>
            <a:r>
              <a:rPr lang="en-US" altLang="zh-CN" sz="2800" dirty="0" smtClean="0"/>
              <a:t>2.</a:t>
            </a:r>
            <a:r>
              <a:rPr lang="zh-CN" altLang="en-US" sz="2800" dirty="0" smtClean="0"/>
              <a:t>每个簇尽可能的分开；</a:t>
            </a:r>
            <a:endParaRPr lang="en-US" altLang="zh-CN" sz="2800" dirty="0" smtClean="0"/>
          </a:p>
          <a:p>
            <a:pPr marL="108000" indent="0">
              <a:buNone/>
            </a:pPr>
            <a:r>
              <a:rPr lang="en-US" altLang="zh-CN" sz="2800" dirty="0" smtClean="0"/>
              <a:t>3.</a:t>
            </a:r>
            <a:r>
              <a:rPr lang="zh-CN" altLang="en-US" sz="2800" dirty="0" smtClean="0"/>
              <a:t>数据集为</a:t>
            </a:r>
            <a:r>
              <a:rPr lang="zh-CN" altLang="en-US" sz="2800" dirty="0"/>
              <a:t>二</a:t>
            </a:r>
            <a:r>
              <a:rPr lang="zh-CN" altLang="en-US" sz="2800" dirty="0" smtClean="0"/>
              <a:t>维的；</a:t>
            </a:r>
            <a:endParaRPr lang="en-US" altLang="zh-CN" sz="2800" dirty="0" smtClean="0"/>
          </a:p>
          <a:p>
            <a:pPr marL="108000" indent="0">
              <a:buNone/>
            </a:pPr>
            <a:r>
              <a:rPr lang="en-US" altLang="zh-CN" sz="2800" dirty="0" smtClean="0"/>
              <a:t>4.</a:t>
            </a:r>
            <a:r>
              <a:rPr lang="zh-CN" altLang="en-US" sz="2800" dirty="0" smtClean="0"/>
              <a:t>生成的数据集可视；</a:t>
            </a:r>
            <a:endParaRPr lang="en-US" altLang="zh-CN" sz="2800" dirty="0" smtClean="0"/>
          </a:p>
          <a:p>
            <a:pPr marL="108000" indent="0">
              <a:buNone/>
            </a:pPr>
            <a:r>
              <a:rPr lang="en-US" altLang="zh-CN" sz="2800" dirty="0" smtClean="0"/>
              <a:t>5.</a:t>
            </a:r>
            <a:r>
              <a:rPr lang="zh-CN" altLang="en-US" sz="2800" dirty="0" smtClean="0"/>
              <a:t>生成的数据存储到文档中</a:t>
            </a:r>
            <a:endParaRPr lang="en-US" altLang="zh-CN" sz="2800" dirty="0" smtClean="0"/>
          </a:p>
          <a:p>
            <a:pPr marL="108000" indent="0">
              <a:buNone/>
            </a:pPr>
            <a:r>
              <a:rPr lang="zh-CN" altLang="en-US" sz="2800" dirty="0"/>
              <a:t>每</a:t>
            </a:r>
            <a:r>
              <a:rPr lang="zh-CN" altLang="en-US" sz="2800" dirty="0" smtClean="0"/>
              <a:t>行一组数据，两个数据中</a:t>
            </a:r>
            <a:endParaRPr lang="en-US" altLang="zh-CN" sz="2800" dirty="0" smtClean="0"/>
          </a:p>
          <a:p>
            <a:pPr marL="108000" indent="0">
              <a:buNone/>
            </a:pPr>
            <a:r>
              <a:rPr lang="zh-CN" altLang="en-US" sz="2800" dirty="0" smtClean="0"/>
              <a:t>间用</a:t>
            </a:r>
            <a:r>
              <a:rPr lang="en-US" altLang="zh-CN" sz="2800" dirty="0" smtClean="0"/>
              <a:t>tab</a:t>
            </a:r>
            <a:r>
              <a:rPr lang="zh-CN" altLang="en-US" sz="2800" dirty="0" smtClean="0"/>
              <a:t>键隔开，方便下一步</a:t>
            </a:r>
            <a:endParaRPr lang="en-US" altLang="zh-CN" sz="2800" dirty="0" smtClean="0"/>
          </a:p>
          <a:p>
            <a:pPr marL="108000" indent="0">
              <a:buNone/>
            </a:pPr>
            <a:r>
              <a:rPr lang="zh-CN" altLang="en-US" sz="2800" dirty="0" smtClean="0"/>
              <a:t>处理。</a:t>
            </a:r>
            <a:endParaRPr lang="zh-CN" altLang="en-US" sz="2800"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0628" y="2811205"/>
            <a:ext cx="4238172" cy="3248510"/>
          </a:xfrm>
          <a:prstGeom prst="rect">
            <a:avLst/>
          </a:prstGeom>
        </p:spPr>
      </p:pic>
    </p:spTree>
    <p:extLst>
      <p:ext uri="{BB962C8B-B14F-4D97-AF65-F5344CB8AC3E}">
        <p14:creationId xmlns:p14="http://schemas.microsoft.com/office/powerpoint/2010/main" val="578011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a:t>将文档中的数据集导</a:t>
            </a:r>
            <a:r>
              <a:rPr lang="zh-CN" altLang="en-US" dirty="0" smtClean="0"/>
              <a:t>入</a:t>
            </a:r>
            <a:endParaRPr lang="zh-CN" altLang="en-US" dirty="0"/>
          </a:p>
        </p:txBody>
      </p:sp>
      <p:sp>
        <p:nvSpPr>
          <p:cNvPr id="3" name="内容占位符 2"/>
          <p:cNvSpPr>
            <a:spLocks noGrp="1"/>
          </p:cNvSpPr>
          <p:nvPr>
            <p:ph idx="1"/>
          </p:nvPr>
        </p:nvSpPr>
        <p:spPr/>
        <p:txBody>
          <a:bodyPr/>
          <a:lstStyle/>
          <a:p>
            <a:pPr marL="108000" indent="0">
              <a:buNone/>
            </a:pPr>
            <a:r>
              <a:rPr lang="zh-CN" altLang="en-US" sz="2800" dirty="0" smtClean="0"/>
              <a:t>要求：</a:t>
            </a:r>
            <a:endParaRPr lang="en-US" altLang="zh-CN" sz="2800" dirty="0" smtClean="0"/>
          </a:p>
          <a:p>
            <a:pPr marL="108000" indent="0">
              <a:buNone/>
            </a:pPr>
            <a:r>
              <a:rPr lang="en-US" altLang="zh-CN" sz="2800" dirty="0" smtClean="0"/>
              <a:t>1.</a:t>
            </a:r>
            <a:r>
              <a:rPr lang="zh-CN" altLang="en-US" sz="2800" dirty="0"/>
              <a:t>需要根据输入的文件名返回</a:t>
            </a:r>
            <a:r>
              <a:rPr lang="zh-CN" altLang="en-US" sz="2800" dirty="0" smtClean="0"/>
              <a:t>向量；</a:t>
            </a:r>
            <a:endParaRPr lang="en-US" altLang="zh-CN" sz="2800" dirty="0" smtClean="0"/>
          </a:p>
          <a:p>
            <a:pPr marL="108000" indent="0">
              <a:buNone/>
            </a:pPr>
            <a:r>
              <a:rPr lang="en-US" altLang="zh-CN" sz="2800" dirty="0"/>
              <a:t>2</a:t>
            </a:r>
            <a:r>
              <a:rPr lang="en-US" altLang="zh-CN" sz="2800" dirty="0" smtClean="0"/>
              <a:t>.</a:t>
            </a:r>
            <a:r>
              <a:rPr lang="zh-CN" altLang="en-US" sz="2800" dirty="0"/>
              <a:t>文档中的数据都是以</a:t>
            </a:r>
            <a:r>
              <a:rPr lang="en-US" altLang="zh-CN" sz="2800" dirty="0" err="1"/>
              <a:t>str</a:t>
            </a:r>
            <a:r>
              <a:rPr lang="zh-CN" altLang="en-US" sz="2800" dirty="0"/>
              <a:t>的形式存储的，要将其转换为</a:t>
            </a:r>
            <a:r>
              <a:rPr lang="en-US" altLang="zh-CN" sz="2800" dirty="0" smtClean="0"/>
              <a:t>float</a:t>
            </a:r>
            <a:r>
              <a:rPr lang="zh-CN" altLang="en-US" sz="2800" dirty="0" smtClean="0"/>
              <a:t>。</a:t>
            </a:r>
            <a:endParaRPr lang="en-US" altLang="zh-CN" sz="2800" dirty="0"/>
          </a:p>
          <a:p>
            <a:pPr marL="108000" indent="0">
              <a:buNone/>
            </a:pPr>
            <a:endParaRPr lang="zh-CN" altLang="en-US" sz="2800" dirty="0"/>
          </a:p>
        </p:txBody>
      </p:sp>
    </p:spTree>
    <p:extLst>
      <p:ext uri="{BB962C8B-B14F-4D97-AF65-F5344CB8AC3E}">
        <p14:creationId xmlns:p14="http://schemas.microsoft.com/office/powerpoint/2010/main" val="1682335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None/>
            </a:pPr>
            <a:r>
              <a:rPr lang="zh-CN" altLang="en-US" dirty="0"/>
              <a:t>为数据集构建一个包含</a:t>
            </a:r>
            <a:r>
              <a:rPr lang="en-US" altLang="zh-CN" dirty="0"/>
              <a:t>k</a:t>
            </a:r>
            <a:r>
              <a:rPr lang="zh-CN" altLang="en-US" dirty="0" smtClean="0"/>
              <a:t>个随机质心</a:t>
            </a:r>
            <a:r>
              <a:rPr lang="zh-CN" altLang="en-US" dirty="0"/>
              <a:t>的集合</a:t>
            </a:r>
          </a:p>
        </p:txBody>
      </p:sp>
      <p:sp>
        <p:nvSpPr>
          <p:cNvPr id="3" name="内容占位符 2"/>
          <p:cNvSpPr>
            <a:spLocks noGrp="1"/>
          </p:cNvSpPr>
          <p:nvPr>
            <p:ph idx="1"/>
          </p:nvPr>
        </p:nvSpPr>
        <p:spPr/>
        <p:txBody>
          <a:bodyPr/>
          <a:lstStyle/>
          <a:p>
            <a:pPr marL="108000" indent="0">
              <a:buNone/>
            </a:pPr>
            <a:r>
              <a:rPr lang="zh-CN" altLang="en-US" sz="2800" dirty="0" smtClean="0"/>
              <a:t>要求：</a:t>
            </a:r>
            <a:endParaRPr lang="en-US" altLang="zh-CN" sz="2800" dirty="0" smtClean="0"/>
          </a:p>
          <a:p>
            <a:pPr marL="108000" indent="0">
              <a:buNone/>
            </a:pPr>
            <a:r>
              <a:rPr lang="en-US" altLang="zh-CN" sz="2800" dirty="0" smtClean="0"/>
              <a:t>1.</a:t>
            </a:r>
            <a:r>
              <a:rPr lang="zh-CN" altLang="en-US" sz="2800" dirty="0"/>
              <a:t>质心</a:t>
            </a:r>
            <a:r>
              <a:rPr lang="zh-CN" altLang="en-US" sz="2800" dirty="0" smtClean="0"/>
              <a:t>的位置必须在数据集的范围之内。</a:t>
            </a:r>
            <a:endParaRPr lang="zh-CN" altLang="en-US" sz="28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031" y="2896734"/>
            <a:ext cx="4237037" cy="324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3219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Figure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642" y="2057401"/>
            <a:ext cx="4026716" cy="3394472"/>
          </a:xfrm>
        </p:spPr>
      </p:pic>
      <p:sp>
        <p:nvSpPr>
          <p:cNvPr id="3" name="TextBox 2"/>
          <p:cNvSpPr txBox="1"/>
          <p:nvPr/>
        </p:nvSpPr>
        <p:spPr>
          <a:xfrm>
            <a:off x="1602341" y="2743200"/>
            <a:ext cx="615553" cy="2246769"/>
          </a:xfrm>
          <a:prstGeom prst="rect">
            <a:avLst/>
          </a:prstGeom>
          <a:noFill/>
        </p:spPr>
        <p:txBody>
          <a:bodyPr vert="eaVert" wrap="none" rtlCol="0">
            <a:spAutoFit/>
          </a:bodyPr>
          <a:lstStyle/>
          <a:p>
            <a:r>
              <a:rPr lang="zh-CN" altLang="en-US" sz="2800" dirty="0" smtClean="0"/>
              <a:t>更新质心位置</a:t>
            </a:r>
            <a:endParaRPr lang="zh-CN" altLang="en-US" sz="2800" dirty="0"/>
          </a:p>
        </p:txBody>
      </p:sp>
    </p:spTree>
    <p:extLst>
      <p:ext uri="{BB962C8B-B14F-4D97-AF65-F5344CB8AC3E}">
        <p14:creationId xmlns:p14="http://schemas.microsoft.com/office/powerpoint/2010/main" val="3658774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Figure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642" y="2057401"/>
            <a:ext cx="4026716" cy="3394472"/>
          </a:xfrm>
        </p:spPr>
      </p:pic>
      <p:sp>
        <p:nvSpPr>
          <p:cNvPr id="3" name="TextBox 2"/>
          <p:cNvSpPr txBox="1"/>
          <p:nvPr/>
        </p:nvSpPr>
        <p:spPr>
          <a:xfrm>
            <a:off x="1558798" y="2728686"/>
            <a:ext cx="615553" cy="1528624"/>
          </a:xfrm>
          <a:prstGeom prst="rect">
            <a:avLst/>
          </a:prstGeom>
          <a:noFill/>
        </p:spPr>
        <p:txBody>
          <a:bodyPr vert="eaVert" wrap="none" rtlCol="0">
            <a:spAutoFit/>
          </a:bodyPr>
          <a:lstStyle/>
          <a:p>
            <a:r>
              <a:rPr lang="zh-CN" altLang="en-US" sz="2800" dirty="0" smtClean="0"/>
              <a:t>重新分簇</a:t>
            </a:r>
            <a:endParaRPr lang="zh-CN" altLang="en-US" sz="2800" dirty="0"/>
          </a:p>
        </p:txBody>
      </p:sp>
    </p:spTree>
    <p:extLst>
      <p:ext uri="{BB962C8B-B14F-4D97-AF65-F5344CB8AC3E}">
        <p14:creationId xmlns:p14="http://schemas.microsoft.com/office/powerpoint/2010/main" val="31651957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2038</TotalTime>
  <Words>4084</Words>
  <Application>Microsoft Office PowerPoint</Application>
  <PresentationFormat>全屏显示(4:3)</PresentationFormat>
  <Paragraphs>312</Paragraphs>
  <Slides>75</Slides>
  <Notes>3</Notes>
  <HiddenSlides>0</HiddenSlides>
  <MMClips>0</MMClips>
  <ScaleCrop>false</ScaleCrop>
  <HeadingPairs>
    <vt:vector size="6" baseType="variant">
      <vt:variant>
        <vt:lpstr>主题</vt:lpstr>
      </vt:variant>
      <vt:variant>
        <vt:i4>6</vt:i4>
      </vt:variant>
      <vt:variant>
        <vt:lpstr>嵌入 OLE 服务器</vt:lpstr>
      </vt:variant>
      <vt:variant>
        <vt:i4>1</vt:i4>
      </vt:variant>
      <vt:variant>
        <vt:lpstr>幻灯片标题</vt:lpstr>
      </vt:variant>
      <vt:variant>
        <vt:i4>75</vt:i4>
      </vt:variant>
    </vt:vector>
  </HeadingPairs>
  <TitlesOfParts>
    <vt:vector size="82" baseType="lpstr">
      <vt:lpstr>Office 主题​​</vt:lpstr>
      <vt:lpstr>1_Office 主题​​</vt:lpstr>
      <vt:lpstr>2_Office 主题​​</vt:lpstr>
      <vt:lpstr>1_Default</vt:lpstr>
      <vt:lpstr>2_Default</vt:lpstr>
      <vt:lpstr>3_Office 主题​​</vt:lpstr>
      <vt:lpstr>Equation</vt:lpstr>
      <vt:lpstr>第三章 k-means算法</vt:lpstr>
      <vt:lpstr>本章内容</vt:lpstr>
      <vt:lpstr>第一节 K-means算法</vt:lpstr>
      <vt:lpstr>K-means(K-均值)算法是什么</vt:lpstr>
      <vt:lpstr>K-均值算法的工作流程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伪代码</vt:lpstr>
      <vt:lpstr>如何度量聚类效果及保证收敛？</vt:lpstr>
      <vt:lpstr>每次迭代SSE均减小的证明</vt:lpstr>
      <vt:lpstr>每次迭代SSE均减小的证明</vt:lpstr>
      <vt:lpstr>每次迭代SSE均减小的证明</vt:lpstr>
      <vt:lpstr>K-均值算法优点</vt:lpstr>
      <vt:lpstr>K-均值算法缺点</vt:lpstr>
      <vt:lpstr>PowerPoint 演示文稿</vt:lpstr>
      <vt:lpstr>例 1.2.1</vt:lpstr>
      <vt:lpstr>例 1.2.1</vt:lpstr>
      <vt:lpstr>例 1.2.1</vt:lpstr>
      <vt:lpstr>例 1.2.1</vt:lpstr>
      <vt:lpstr>时间复杂度</vt:lpstr>
      <vt:lpstr>时间复杂度</vt:lpstr>
      <vt:lpstr>大O法表示时间复杂度</vt:lpstr>
      <vt:lpstr>大O法表示时间复杂度</vt:lpstr>
      <vt:lpstr>思考</vt:lpstr>
      <vt:lpstr>常用的时间复杂度</vt:lpstr>
      <vt:lpstr>常用的时间复杂度</vt:lpstr>
      <vt:lpstr>作业</vt:lpstr>
      <vt:lpstr>第二节 k-means改进算法</vt:lpstr>
      <vt:lpstr>K-means算法缺点1：k值需要预先给定</vt:lpstr>
      <vt:lpstr>PowerPoint 演示文稿</vt:lpstr>
      <vt:lpstr>确定k值</vt:lpstr>
      <vt:lpstr>肘部法则1：利用SSE</vt:lpstr>
      <vt:lpstr>肘部法则1：利用SSE</vt:lpstr>
      <vt:lpstr>肘部法则2：利用轮廓系数</vt:lpstr>
      <vt:lpstr>肘部法则2：利用轮廓系数</vt:lpstr>
      <vt:lpstr>密度法确定K值</vt:lpstr>
      <vt:lpstr>PowerPoint 演示文稿</vt:lpstr>
      <vt:lpstr>ISODATA算法</vt:lpstr>
      <vt:lpstr>ISODATA算法</vt:lpstr>
      <vt:lpstr>ISODATA算法</vt:lpstr>
      <vt:lpstr>K-means算法缺点2：收敛于局部最优解</vt:lpstr>
      <vt:lpstr>凸函数</vt:lpstr>
      <vt:lpstr>PowerPoint 演示文稿</vt:lpstr>
      <vt:lpstr>K-means++算法</vt:lpstr>
      <vt:lpstr>k-means++算法流程</vt:lpstr>
      <vt:lpstr>二分K-means算法</vt:lpstr>
      <vt:lpstr>二分K-means算法伪代码</vt:lpstr>
      <vt:lpstr>缺点3：对噪声点和离群点敏感</vt:lpstr>
      <vt:lpstr>k-medoids(k-中心点)算法</vt:lpstr>
      <vt:lpstr>k-medoids(k-中心点)算法</vt:lpstr>
      <vt:lpstr>缺点4：不适合非球状簇</vt:lpstr>
      <vt:lpstr>缺点5：只适合数值型数据</vt:lpstr>
      <vt:lpstr>K-modes算法</vt:lpstr>
      <vt:lpstr>K-modes算法</vt:lpstr>
      <vt:lpstr>K-modes算法</vt:lpstr>
      <vt:lpstr>k-modes算法</vt:lpstr>
      <vt:lpstr>Mini Batch(分批处理) k-means算法</vt:lpstr>
      <vt:lpstr>PowerPoint 演示文稿</vt:lpstr>
      <vt:lpstr>复习</vt:lpstr>
      <vt:lpstr>复习</vt:lpstr>
      <vt:lpstr>复习</vt:lpstr>
      <vt:lpstr>复习</vt:lpstr>
      <vt:lpstr>复习</vt:lpstr>
      <vt:lpstr>复习</vt:lpstr>
      <vt:lpstr>第三节 K-means算法实现</vt:lpstr>
      <vt:lpstr>伪代码</vt:lpstr>
      <vt:lpstr>几个辅助函数</vt:lpstr>
      <vt:lpstr>随机生成数据集并存储到文档中</vt:lpstr>
      <vt:lpstr>将文档中的数据集导入</vt:lpstr>
      <vt:lpstr>为数据集构建一个包含k个随机质心的集合</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K-means算法</dc:title>
  <dc:creator>Microsoft Office 用户</dc:creator>
  <cp:lastModifiedBy>jiecaozi</cp:lastModifiedBy>
  <cp:revision>72</cp:revision>
  <dcterms:created xsi:type="dcterms:W3CDTF">2018-08-31T00:43:44Z</dcterms:created>
  <dcterms:modified xsi:type="dcterms:W3CDTF">2018-09-13T22:06:14Z</dcterms:modified>
</cp:coreProperties>
</file>